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1"/>
  </p:handoutMasterIdLst>
  <p:sldIdLst>
    <p:sldId id="299" r:id="rId3"/>
    <p:sldId id="273" r:id="rId5"/>
    <p:sldId id="258" r:id="rId6"/>
    <p:sldId id="281" r:id="rId7"/>
    <p:sldId id="274" r:id="rId8"/>
    <p:sldId id="284" r:id="rId9"/>
    <p:sldId id="268" r:id="rId10"/>
    <p:sldId id="300" r:id="rId11"/>
    <p:sldId id="282" r:id="rId12"/>
    <p:sldId id="301" r:id="rId13"/>
    <p:sldId id="283" r:id="rId14"/>
    <p:sldId id="498" r:id="rId15"/>
    <p:sldId id="285" r:id="rId16"/>
    <p:sldId id="302" r:id="rId17"/>
    <p:sldId id="269" r:id="rId18"/>
    <p:sldId id="502" r:id="rId19"/>
    <p:sldId id="289" r:id="rId20"/>
    <p:sldId id="505" r:id="rId21"/>
    <p:sldId id="506" r:id="rId22"/>
    <p:sldId id="519" r:id="rId23"/>
    <p:sldId id="522" r:id="rId24"/>
    <p:sldId id="517" r:id="rId25"/>
    <p:sldId id="507" r:id="rId26"/>
    <p:sldId id="520" r:id="rId27"/>
    <p:sldId id="521" r:id="rId28"/>
    <p:sldId id="518" r:id="rId29"/>
    <p:sldId id="303" r:id="rId30"/>
  </p:sldIdLst>
  <p:sldSz cx="12192000" cy="6858000"/>
  <p:notesSz cx="6858000" cy="9144000"/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F6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0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gs" Target="tags/tag1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handoutMaster" Target="handoutMasters/handoutMaster1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A6D290-1F44-4E5A-AFA0-4DB5D7863A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622E85-07D3-4E55-9842-942DD6BAA26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22E85-07D3-4E55-9842-942DD6BAA2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22E85-07D3-4E55-9842-942DD6BAA2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22E85-07D3-4E55-9842-942DD6BAA2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F633F3-5D0E-4770-8750-05DED033C41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  <a:alpha val="7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1" y="1174279"/>
            <a:ext cx="7920203" cy="0"/>
          </a:xfrm>
          <a:prstGeom prst="line">
            <a:avLst/>
          </a:prstGeom>
          <a:ln w="15875">
            <a:gradFill>
              <a:gsLst>
                <a:gs pos="1300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87333" y="296902"/>
            <a:ext cx="9792825" cy="649287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8092765" y="5293370"/>
            <a:ext cx="247364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徐奕海</a:t>
            </a:r>
            <a:endParaRPr lang="en-US" altLang="zh-CN" sz="2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endParaRPr lang="zh-CN" altLang="en-US" sz="24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45794" y="2561337"/>
            <a:ext cx="9052495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800" dirty="0">
                <a:solidFill>
                  <a:schemeClr val="accent2"/>
                </a:solidFill>
                <a:latin typeface="+mj-ea"/>
                <a:ea typeface="+mj-ea"/>
              </a:rPr>
              <a:t>ThreeBody</a:t>
            </a:r>
            <a:r>
              <a:rPr lang="zh-CN" altLang="en-US" sz="5800" dirty="0">
                <a:solidFill>
                  <a:schemeClr val="accent2"/>
                </a:solidFill>
                <a:latin typeface="+mj-ea"/>
                <a:ea typeface="+mj-ea"/>
              </a:rPr>
              <a:t>男妆专卖平台</a:t>
            </a:r>
            <a:endParaRPr lang="zh-CN" altLang="en-US" sz="580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573243" y="3576763"/>
            <a:ext cx="1849196" cy="2265198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 rot="19372238">
            <a:off x="2845889" y="-115345"/>
            <a:ext cx="7525309" cy="6946439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 rot="19380000">
            <a:off x="2102651" y="1225703"/>
            <a:ext cx="2262251" cy="216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9384833" y="480284"/>
            <a:ext cx="1049471" cy="12855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294392" y="4848908"/>
            <a:ext cx="474985" cy="58183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27031" y="3731149"/>
            <a:ext cx="7937513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WORK REPORT  THREE BODY</a:t>
            </a:r>
            <a:endParaRPr lang="zh-CN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Segoe UI Emoji" panose="020B0502040204020203" pitchFamily="34" charset="0"/>
              <a:ea typeface="Dotum" panose="020B0600000101010101" pitchFamily="34" charset="-127"/>
            </a:endParaRPr>
          </a:p>
        </p:txBody>
      </p:sp>
      <p:pic>
        <p:nvPicPr>
          <p:cNvPr id="2" name="纯音乐 - 情书 - loveletter to you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fade in="500.000000" out="500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2728945" y="1765847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2" grpId="0" build="allAtOnce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8900000" flipH="1">
            <a:off x="2433347" y="273940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58674" y="2921170"/>
            <a:ext cx="134186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accent5"/>
                </a:solidFill>
                <a:latin typeface="+mn-ea"/>
              </a:rPr>
              <a:t>03</a:t>
            </a:r>
            <a:endParaRPr lang="zh-CN" altLang="en-US" sz="6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59220" y="3032896"/>
            <a:ext cx="3987758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600">
                <a:solidFill>
                  <a:schemeClr val="accent5"/>
                </a:solidFill>
                <a:latin typeface="+mn-ea"/>
              </a:rPr>
              <a:t>购物模块</a:t>
            </a:r>
            <a:endParaRPr lang="zh-CN" altLang="en-US" sz="5600">
              <a:solidFill>
                <a:schemeClr val="accent5"/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699089" y="3010155"/>
            <a:ext cx="1392767" cy="1403351"/>
            <a:chOff x="1246188" y="2044477"/>
            <a:chExt cx="1044575" cy="1052513"/>
          </a:xfrm>
          <a:noFill/>
        </p:grpSpPr>
        <p:sp>
          <p:nvSpPr>
            <p:cNvPr id="3" name="Oval 4"/>
            <p:cNvSpPr>
              <a:spLocks noChangeArrowheads="1"/>
            </p:cNvSpPr>
            <p:nvPr/>
          </p:nvSpPr>
          <p:spPr bwMode="gray">
            <a:xfrm>
              <a:off x="1249363" y="2044477"/>
              <a:ext cx="1035050" cy="1052513"/>
            </a:xfrm>
            <a:prstGeom prst="ellipse">
              <a:avLst/>
            </a:prstGeom>
            <a:grpFill/>
            <a:ln w="9525" algn="ctr">
              <a:solidFill>
                <a:srgbClr val="3F3F3F"/>
              </a:solidFill>
              <a:rou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4" name="Text Box 61"/>
            <p:cNvSpPr txBox="1">
              <a:spLocks noChangeArrowheads="1"/>
            </p:cNvSpPr>
            <p:nvPr/>
          </p:nvSpPr>
          <p:spPr bwMode="gray">
            <a:xfrm>
              <a:off x="1246188" y="2263552"/>
              <a:ext cx="1044575" cy="622459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tx2"/>
                  </a:solidFill>
                  <a:cs typeface="+mn-ea"/>
                </a:rPr>
                <a:t>浏览商品</a:t>
              </a:r>
              <a:endParaRPr lang="zh-CN" altLang="en-US" sz="2400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233422" y="4540505"/>
            <a:ext cx="7967133" cy="1744132"/>
            <a:chOff x="896938" y="3616989"/>
            <a:chExt cx="5975350" cy="1308099"/>
          </a:xfrm>
        </p:grpSpPr>
        <p:sp>
          <p:nvSpPr>
            <p:cNvPr id="6" name="Line 58"/>
            <p:cNvSpPr>
              <a:spLocks noChangeShapeType="1"/>
            </p:cNvSpPr>
            <p:nvPr/>
          </p:nvSpPr>
          <p:spPr bwMode="black">
            <a:xfrm>
              <a:off x="1765300" y="3616989"/>
              <a:ext cx="0" cy="334962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7" name="Line 59"/>
            <p:cNvSpPr>
              <a:spLocks noChangeShapeType="1"/>
            </p:cNvSpPr>
            <p:nvPr/>
          </p:nvSpPr>
          <p:spPr bwMode="black">
            <a:xfrm flipH="1">
              <a:off x="1009650" y="3961476"/>
              <a:ext cx="1495425" cy="0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8" name="Text Box 60"/>
            <p:cNvSpPr txBox="1">
              <a:spLocks noChangeArrowheads="1"/>
            </p:cNvSpPr>
            <p:nvPr/>
          </p:nvSpPr>
          <p:spPr bwMode="auto">
            <a:xfrm>
              <a:off x="896938" y="4015451"/>
              <a:ext cx="2070100" cy="909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30000"/>
                </a:lnSpc>
                <a:buClr>
                  <a:schemeClr val="hlink"/>
                </a:buClr>
              </a:pPr>
              <a:r>
                <a:rPr lang="en-US" altLang="zh-CN" sz="1865" b="1" dirty="0">
                  <a:solidFill>
                    <a:schemeClr val="tx2"/>
                  </a:solidFill>
                  <a:cs typeface="+mn-ea"/>
                </a:rPr>
                <a:t>       </a:t>
              </a:r>
              <a:r>
                <a:rPr lang="zh-CN" altLang="en-US" sz="1865" b="1" dirty="0">
                  <a:solidFill>
                    <a:schemeClr val="tx2"/>
                  </a:solidFill>
                  <a:cs typeface="+mn-ea"/>
                </a:rPr>
                <a:t>浏览各商品的预览图，商品名，售价，店铺名等基本信息</a:t>
              </a:r>
              <a:endParaRPr lang="zh-CN" altLang="en-US" sz="1865" b="1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9" name="Line 71"/>
            <p:cNvSpPr>
              <a:spLocks noChangeShapeType="1"/>
            </p:cNvSpPr>
            <p:nvPr/>
          </p:nvSpPr>
          <p:spPr bwMode="black">
            <a:xfrm>
              <a:off x="5648325" y="3616989"/>
              <a:ext cx="0" cy="334962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0" name="Line 72"/>
            <p:cNvSpPr>
              <a:spLocks noChangeShapeType="1"/>
            </p:cNvSpPr>
            <p:nvPr/>
          </p:nvSpPr>
          <p:spPr bwMode="black">
            <a:xfrm flipH="1">
              <a:off x="4837113" y="3951951"/>
              <a:ext cx="1587500" cy="0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1" name="Text Box 73"/>
            <p:cNvSpPr txBox="1">
              <a:spLocks noChangeArrowheads="1"/>
            </p:cNvSpPr>
            <p:nvPr/>
          </p:nvSpPr>
          <p:spPr bwMode="auto">
            <a:xfrm>
              <a:off x="4802188" y="4015451"/>
              <a:ext cx="2070100" cy="629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30000"/>
                </a:lnSpc>
                <a:buClr>
                  <a:schemeClr val="folHlink"/>
                </a:buClr>
              </a:pPr>
              <a:r>
                <a:rPr lang="zh-CN" altLang="en-US" sz="1865" b="1" dirty="0">
                  <a:solidFill>
                    <a:schemeClr val="tx2"/>
                  </a:solidFill>
                  <a:cs typeface="+mn-ea"/>
                </a:rPr>
                <a:t>提示用户付款成功并且从购物车中删除对应</a:t>
              </a:r>
              <a:endParaRPr lang="zh-CN" altLang="en-US" sz="1865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12" name="Group 74"/>
          <p:cNvGrpSpPr/>
          <p:nvPr/>
        </p:nvGrpSpPr>
        <p:grpSpPr bwMode="auto">
          <a:xfrm>
            <a:off x="240704" y="2861991"/>
            <a:ext cx="12192000" cy="1670051"/>
            <a:chOff x="0" y="2007"/>
            <a:chExt cx="5760" cy="789"/>
          </a:xfrm>
          <a:effectLst/>
        </p:grpSpPr>
        <p:sp>
          <p:nvSpPr>
            <p:cNvPr id="13" name="Line 75"/>
            <p:cNvSpPr>
              <a:spLocks noChangeShapeType="1"/>
            </p:cNvSpPr>
            <p:nvPr/>
          </p:nvSpPr>
          <p:spPr bwMode="gray">
            <a:xfrm flipH="1">
              <a:off x="0" y="2405"/>
              <a:ext cx="65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4" name="Line 76"/>
            <p:cNvSpPr>
              <a:spLocks noChangeShapeType="1"/>
            </p:cNvSpPr>
            <p:nvPr/>
          </p:nvSpPr>
          <p:spPr bwMode="gray">
            <a:xfrm flipH="1">
              <a:off x="3839" y="2405"/>
              <a:ext cx="51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5" name="Arc 77"/>
            <p:cNvSpPr/>
            <p:nvPr/>
          </p:nvSpPr>
          <p:spPr bwMode="gray">
            <a:xfrm rot="16200000" flipV="1">
              <a:off x="2052" y="1833"/>
              <a:ext cx="412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6" name="Arc 78"/>
            <p:cNvSpPr/>
            <p:nvPr/>
          </p:nvSpPr>
          <p:spPr bwMode="gray">
            <a:xfrm rot="16200000" flipV="1">
              <a:off x="4503" y="1831"/>
              <a:ext cx="418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7" name="Line 79"/>
            <p:cNvSpPr>
              <a:spLocks noChangeShapeType="1"/>
            </p:cNvSpPr>
            <p:nvPr/>
          </p:nvSpPr>
          <p:spPr bwMode="gray">
            <a:xfrm flipH="1">
              <a:off x="2619" y="2405"/>
              <a:ext cx="49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8" name="Arc 80"/>
            <p:cNvSpPr/>
            <p:nvPr/>
          </p:nvSpPr>
          <p:spPr bwMode="gray">
            <a:xfrm rot="5400000">
              <a:off x="3278" y="2211"/>
              <a:ext cx="400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9" name="Line 81"/>
            <p:cNvSpPr>
              <a:spLocks noChangeShapeType="1"/>
            </p:cNvSpPr>
            <p:nvPr/>
          </p:nvSpPr>
          <p:spPr bwMode="gray">
            <a:xfrm flipH="1">
              <a:off x="5071" y="2405"/>
              <a:ext cx="689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0" name="Line 82"/>
            <p:cNvSpPr>
              <a:spLocks noChangeShapeType="1"/>
            </p:cNvSpPr>
            <p:nvPr/>
          </p:nvSpPr>
          <p:spPr bwMode="gray">
            <a:xfrm flipH="1">
              <a:off x="1377" y="2405"/>
              <a:ext cx="52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1" name="Arc 83"/>
            <p:cNvSpPr/>
            <p:nvPr/>
          </p:nvSpPr>
          <p:spPr bwMode="gray">
            <a:xfrm rot="5400000">
              <a:off x="815" y="2211"/>
              <a:ext cx="400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784004" y="1412776"/>
            <a:ext cx="7994419" cy="1474612"/>
            <a:chOff x="2809875" y="1271192"/>
            <a:chExt cx="5995814" cy="1105959"/>
          </a:xfrm>
        </p:grpSpPr>
        <p:sp>
          <p:nvSpPr>
            <p:cNvPr id="23" name="Line 65"/>
            <p:cNvSpPr>
              <a:spLocks noChangeShapeType="1"/>
            </p:cNvSpPr>
            <p:nvPr/>
          </p:nvSpPr>
          <p:spPr bwMode="black">
            <a:xfrm>
              <a:off x="7632700" y="2042189"/>
              <a:ext cx="0" cy="334962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4" name="Line 66"/>
            <p:cNvSpPr>
              <a:spLocks noChangeShapeType="1"/>
            </p:cNvSpPr>
            <p:nvPr/>
          </p:nvSpPr>
          <p:spPr bwMode="black">
            <a:xfrm flipH="1">
              <a:off x="6769100" y="2040601"/>
              <a:ext cx="1631950" cy="0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5" name="Line 69"/>
            <p:cNvSpPr>
              <a:spLocks noChangeShapeType="1"/>
            </p:cNvSpPr>
            <p:nvPr/>
          </p:nvSpPr>
          <p:spPr bwMode="black">
            <a:xfrm flipH="1">
              <a:off x="2809875" y="1995686"/>
              <a:ext cx="1771650" cy="0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6" name="Text Box 70"/>
            <p:cNvSpPr txBox="1">
              <a:spLocks noChangeArrowheads="1"/>
            </p:cNvSpPr>
            <p:nvPr/>
          </p:nvSpPr>
          <p:spPr bwMode="auto">
            <a:xfrm>
              <a:off x="2882900" y="1271192"/>
              <a:ext cx="2070100" cy="548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30000"/>
                </a:lnSpc>
                <a:buClr>
                  <a:schemeClr val="accent2"/>
                </a:buClr>
              </a:pPr>
              <a:r>
                <a:rPr lang="zh-CN" altLang="en-US" sz="1600" b="1" dirty="0">
                  <a:solidFill>
                    <a:schemeClr val="tx2"/>
                  </a:solidFill>
                  <a:cs typeface="+mn-ea"/>
                </a:rPr>
                <a:t>将所选择的商品从购物车中删除或者是添加进入购物车</a:t>
              </a:r>
              <a:endParaRPr lang="zh-CN" altLang="en-US" sz="1600" b="1" dirty="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7" name="Line 71"/>
            <p:cNvSpPr>
              <a:spLocks noChangeShapeType="1"/>
            </p:cNvSpPr>
            <p:nvPr/>
          </p:nvSpPr>
          <p:spPr bwMode="black">
            <a:xfrm>
              <a:off x="3736975" y="1995686"/>
              <a:ext cx="0" cy="334962"/>
            </a:xfrm>
            <a:prstGeom prst="line">
              <a:avLst/>
            </a:prstGeom>
            <a:noFill/>
            <a:ln w="19050">
              <a:solidFill>
                <a:srgbClr val="3F3F3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8" name="Text Box 70"/>
            <p:cNvSpPr txBox="1">
              <a:spLocks noChangeArrowheads="1"/>
            </p:cNvSpPr>
            <p:nvPr/>
          </p:nvSpPr>
          <p:spPr bwMode="auto">
            <a:xfrm>
              <a:off x="6735589" y="1271192"/>
              <a:ext cx="2070100" cy="6076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30000"/>
                </a:lnSpc>
                <a:buClr>
                  <a:schemeClr val="accent2"/>
                </a:buClr>
              </a:pPr>
              <a:r>
                <a:rPr lang="zh-CN" altLang="en-US" b="1" dirty="0">
                  <a:solidFill>
                    <a:schemeClr val="tx2"/>
                  </a:solidFill>
                  <a:cs typeface="+mn-ea"/>
                </a:rPr>
                <a:t>评价购买商品的商品名，售价，店铺名等基本信息</a:t>
              </a:r>
              <a:endParaRPr lang="zh-CN" altLang="en-US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323754" y="3010155"/>
            <a:ext cx="1392767" cy="1403351"/>
            <a:chOff x="1246188" y="2044477"/>
            <a:chExt cx="1044575" cy="1052513"/>
          </a:xfrm>
          <a:noFill/>
        </p:grpSpPr>
        <p:sp>
          <p:nvSpPr>
            <p:cNvPr id="30" name="Oval 4"/>
            <p:cNvSpPr>
              <a:spLocks noChangeArrowheads="1"/>
            </p:cNvSpPr>
            <p:nvPr/>
          </p:nvSpPr>
          <p:spPr bwMode="gray">
            <a:xfrm>
              <a:off x="1249363" y="2044477"/>
              <a:ext cx="1035050" cy="1052513"/>
            </a:xfrm>
            <a:prstGeom prst="ellipse">
              <a:avLst/>
            </a:prstGeom>
            <a:grpFill/>
            <a:ln w="9525" algn="ctr">
              <a:solidFill>
                <a:srgbClr val="3F3F3F"/>
              </a:solidFill>
              <a:rou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1" name="Text Box 61"/>
            <p:cNvSpPr txBox="1">
              <a:spLocks noChangeArrowheads="1"/>
            </p:cNvSpPr>
            <p:nvPr/>
          </p:nvSpPr>
          <p:spPr bwMode="gray">
            <a:xfrm>
              <a:off x="1246188" y="2263552"/>
              <a:ext cx="1044575" cy="622459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tx2"/>
                  </a:solidFill>
                  <a:cs typeface="+mn-ea"/>
                </a:rPr>
                <a:t>购物车管理</a:t>
              </a:r>
              <a:endParaRPr lang="zh-CN" altLang="en-US" sz="2400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914554" y="3010155"/>
            <a:ext cx="1392767" cy="1403351"/>
            <a:chOff x="1246188" y="2044477"/>
            <a:chExt cx="1044575" cy="1052513"/>
          </a:xfrm>
          <a:noFill/>
        </p:grpSpPr>
        <p:sp>
          <p:nvSpPr>
            <p:cNvPr id="33" name="Oval 4"/>
            <p:cNvSpPr>
              <a:spLocks noChangeArrowheads="1"/>
            </p:cNvSpPr>
            <p:nvPr/>
          </p:nvSpPr>
          <p:spPr bwMode="gray">
            <a:xfrm>
              <a:off x="1249363" y="2044477"/>
              <a:ext cx="1035050" cy="1052513"/>
            </a:xfrm>
            <a:prstGeom prst="ellipse">
              <a:avLst/>
            </a:prstGeom>
            <a:grpFill/>
            <a:ln w="9525" algn="ctr">
              <a:solidFill>
                <a:srgbClr val="3F3F3F"/>
              </a:solidFill>
              <a:rou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4" name="Text Box 61"/>
            <p:cNvSpPr txBox="1">
              <a:spLocks noChangeArrowheads="1"/>
            </p:cNvSpPr>
            <p:nvPr/>
          </p:nvSpPr>
          <p:spPr bwMode="gray">
            <a:xfrm>
              <a:off x="1246188" y="2263552"/>
              <a:ext cx="1044575" cy="345281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tx2"/>
                  </a:solidFill>
                  <a:cs typeface="+mn-ea"/>
                </a:rPr>
                <a:t>付款</a:t>
              </a:r>
              <a:endParaRPr lang="zh-CN" altLang="en-US" sz="2400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518054" y="3010155"/>
            <a:ext cx="1392767" cy="1403351"/>
            <a:chOff x="1246188" y="2044477"/>
            <a:chExt cx="1044575" cy="1052513"/>
          </a:xfrm>
          <a:noFill/>
        </p:grpSpPr>
        <p:sp>
          <p:nvSpPr>
            <p:cNvPr id="36" name="Oval 4"/>
            <p:cNvSpPr>
              <a:spLocks noChangeArrowheads="1"/>
            </p:cNvSpPr>
            <p:nvPr/>
          </p:nvSpPr>
          <p:spPr bwMode="gray">
            <a:xfrm>
              <a:off x="1249363" y="2044477"/>
              <a:ext cx="1035050" cy="1052513"/>
            </a:xfrm>
            <a:prstGeom prst="ellipse">
              <a:avLst/>
            </a:prstGeom>
            <a:grpFill/>
            <a:ln w="9525" algn="ctr">
              <a:solidFill>
                <a:srgbClr val="3F3F3F"/>
              </a:solidFill>
              <a:rou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7" name="Text Box 61"/>
            <p:cNvSpPr txBox="1">
              <a:spLocks noChangeArrowheads="1"/>
            </p:cNvSpPr>
            <p:nvPr/>
          </p:nvSpPr>
          <p:spPr bwMode="gray">
            <a:xfrm>
              <a:off x="1246188" y="2263552"/>
              <a:ext cx="1044575" cy="622459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tx2"/>
                  </a:solidFill>
                  <a:cs typeface="+mn-ea"/>
                </a:rPr>
                <a:t>评价商品</a:t>
              </a:r>
              <a:endParaRPr lang="zh-CN" altLang="en-US" sz="2400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68443" y="319365"/>
            <a:ext cx="5872045" cy="572691"/>
            <a:chOff x="568442" y="319364"/>
            <a:chExt cx="5872050" cy="572692"/>
          </a:xfrm>
        </p:grpSpPr>
        <p:sp>
          <p:nvSpPr>
            <p:cNvPr id="39" name="文本框 23"/>
            <p:cNvSpPr txBox="1"/>
            <p:nvPr/>
          </p:nvSpPr>
          <p:spPr>
            <a:xfrm>
              <a:off x="665958" y="319364"/>
              <a:ext cx="2357122" cy="4203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35" dirty="0">
                  <a:solidFill>
                    <a:schemeClr val="bg2"/>
                  </a:solidFill>
                  <a:latin typeface="+mn-ea"/>
                  <a:cs typeface="+mn-ea"/>
                </a:rPr>
                <a:t>购物模块业务概述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40" name="等腰三角形 39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1" name="文本框 23"/>
            <p:cNvSpPr txBox="1"/>
            <p:nvPr/>
          </p:nvSpPr>
          <p:spPr>
            <a:xfrm>
              <a:off x="3022919" y="594875"/>
              <a:ext cx="3417573" cy="2971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1335" dirty="0">
                  <a:solidFill>
                    <a:srgbClr val="262626"/>
                  </a:solidFill>
                  <a:latin typeface="微软雅黑" panose="020B0503020204020204" pitchFamily="34" charset="-122"/>
                  <a:cs typeface="+mn-ea"/>
                </a:rPr>
                <a:t>Overview of Shopping Module Business</a:t>
              </a:r>
              <a:endParaRPr lang="en-US" altLang="zh-CN" sz="1335" dirty="0">
                <a:solidFill>
                  <a:srgbClr val="262626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8900000" flipH="1">
            <a:off x="2433347" y="273940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58674" y="2921170"/>
            <a:ext cx="134186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accent5"/>
                </a:solidFill>
                <a:latin typeface="+mn-ea"/>
              </a:rPr>
              <a:t>03</a:t>
            </a:r>
            <a:endParaRPr lang="zh-CN" altLang="en-US" sz="6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59325" y="3032760"/>
            <a:ext cx="408051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>
                <a:solidFill>
                  <a:schemeClr val="accent5"/>
                </a:solidFill>
                <a:latin typeface="+mn-ea"/>
              </a:rPr>
              <a:t>商品管理模块</a:t>
            </a:r>
            <a:endParaRPr lang="zh-CN" altLang="en-US" sz="4800">
              <a:solidFill>
                <a:schemeClr val="accent5"/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005327" y="1942848"/>
            <a:ext cx="2627563" cy="2640799"/>
            <a:chOff x="753995" y="1457136"/>
            <a:chExt cx="1970672" cy="1980599"/>
          </a:xfrm>
          <a:noFill/>
        </p:grpSpPr>
        <p:sp>
          <p:nvSpPr>
            <p:cNvPr id="3" name="Freeform 6"/>
            <p:cNvSpPr>
              <a:spLocks noChangeArrowheads="1"/>
            </p:cNvSpPr>
            <p:nvPr/>
          </p:nvSpPr>
          <p:spPr bwMode="auto">
            <a:xfrm>
              <a:off x="753995" y="1457136"/>
              <a:ext cx="1970672" cy="1980599"/>
            </a:xfrm>
            <a:custGeom>
              <a:avLst/>
              <a:gdLst>
                <a:gd name="T0" fmla="*/ 104 w 1588"/>
                <a:gd name="T1" fmla="*/ 1596 h 1596"/>
                <a:gd name="T2" fmla="*/ 1470 w 1588"/>
                <a:gd name="T3" fmla="*/ 1596 h 1596"/>
                <a:gd name="T4" fmla="*/ 1470 w 1588"/>
                <a:gd name="T5" fmla="*/ 1596 h 1596"/>
                <a:gd name="T6" fmla="*/ 1488 w 1588"/>
                <a:gd name="T7" fmla="*/ 1596 h 1596"/>
                <a:gd name="T8" fmla="*/ 1506 w 1588"/>
                <a:gd name="T9" fmla="*/ 1594 h 1596"/>
                <a:gd name="T10" fmla="*/ 1520 w 1588"/>
                <a:gd name="T11" fmla="*/ 1590 h 1596"/>
                <a:gd name="T12" fmla="*/ 1534 w 1588"/>
                <a:gd name="T13" fmla="*/ 1584 h 1596"/>
                <a:gd name="T14" fmla="*/ 1548 w 1588"/>
                <a:gd name="T15" fmla="*/ 1578 h 1596"/>
                <a:gd name="T16" fmla="*/ 1558 w 1588"/>
                <a:gd name="T17" fmla="*/ 1570 h 1596"/>
                <a:gd name="T18" fmla="*/ 1566 w 1588"/>
                <a:gd name="T19" fmla="*/ 1562 h 1596"/>
                <a:gd name="T20" fmla="*/ 1574 w 1588"/>
                <a:gd name="T21" fmla="*/ 1552 h 1596"/>
                <a:gd name="T22" fmla="*/ 1580 w 1588"/>
                <a:gd name="T23" fmla="*/ 1540 h 1596"/>
                <a:gd name="T24" fmla="*/ 1584 w 1588"/>
                <a:gd name="T25" fmla="*/ 1528 h 1596"/>
                <a:gd name="T26" fmla="*/ 1586 w 1588"/>
                <a:gd name="T27" fmla="*/ 1516 h 1596"/>
                <a:gd name="T28" fmla="*/ 1588 w 1588"/>
                <a:gd name="T29" fmla="*/ 1504 h 1596"/>
                <a:gd name="T30" fmla="*/ 1586 w 1588"/>
                <a:gd name="T31" fmla="*/ 1490 h 1596"/>
                <a:gd name="T32" fmla="*/ 1584 w 1588"/>
                <a:gd name="T33" fmla="*/ 1476 h 1596"/>
                <a:gd name="T34" fmla="*/ 1578 w 1588"/>
                <a:gd name="T35" fmla="*/ 1462 h 1596"/>
                <a:gd name="T36" fmla="*/ 1572 w 1588"/>
                <a:gd name="T37" fmla="*/ 1446 h 1596"/>
                <a:gd name="T38" fmla="*/ 862 w 1588"/>
                <a:gd name="T39" fmla="*/ 58 h 1596"/>
                <a:gd name="T40" fmla="*/ 862 w 1588"/>
                <a:gd name="T41" fmla="*/ 58 h 1596"/>
                <a:gd name="T42" fmla="*/ 854 w 1588"/>
                <a:gd name="T43" fmla="*/ 44 h 1596"/>
                <a:gd name="T44" fmla="*/ 846 w 1588"/>
                <a:gd name="T45" fmla="*/ 32 h 1596"/>
                <a:gd name="T46" fmla="*/ 836 w 1588"/>
                <a:gd name="T47" fmla="*/ 22 h 1596"/>
                <a:gd name="T48" fmla="*/ 828 w 1588"/>
                <a:gd name="T49" fmla="*/ 14 h 1596"/>
                <a:gd name="T50" fmla="*/ 818 w 1588"/>
                <a:gd name="T51" fmla="*/ 8 h 1596"/>
                <a:gd name="T52" fmla="*/ 808 w 1588"/>
                <a:gd name="T53" fmla="*/ 4 h 1596"/>
                <a:gd name="T54" fmla="*/ 798 w 1588"/>
                <a:gd name="T55" fmla="*/ 0 h 1596"/>
                <a:gd name="T56" fmla="*/ 788 w 1588"/>
                <a:gd name="T57" fmla="*/ 0 h 1596"/>
                <a:gd name="T58" fmla="*/ 778 w 1588"/>
                <a:gd name="T59" fmla="*/ 0 h 1596"/>
                <a:gd name="T60" fmla="*/ 768 w 1588"/>
                <a:gd name="T61" fmla="*/ 4 h 1596"/>
                <a:gd name="T62" fmla="*/ 758 w 1588"/>
                <a:gd name="T63" fmla="*/ 8 h 1596"/>
                <a:gd name="T64" fmla="*/ 748 w 1588"/>
                <a:gd name="T65" fmla="*/ 14 h 1596"/>
                <a:gd name="T66" fmla="*/ 738 w 1588"/>
                <a:gd name="T67" fmla="*/ 22 h 1596"/>
                <a:gd name="T68" fmla="*/ 730 w 1588"/>
                <a:gd name="T69" fmla="*/ 32 h 1596"/>
                <a:gd name="T70" fmla="*/ 722 w 1588"/>
                <a:gd name="T71" fmla="*/ 44 h 1596"/>
                <a:gd name="T72" fmla="*/ 714 w 1588"/>
                <a:gd name="T73" fmla="*/ 58 h 1596"/>
                <a:gd name="T74" fmla="*/ 14 w 1588"/>
                <a:gd name="T75" fmla="*/ 1456 h 1596"/>
                <a:gd name="T76" fmla="*/ 14 w 1588"/>
                <a:gd name="T77" fmla="*/ 1456 h 1596"/>
                <a:gd name="T78" fmla="*/ 8 w 1588"/>
                <a:gd name="T79" fmla="*/ 1472 h 1596"/>
                <a:gd name="T80" fmla="*/ 4 w 1588"/>
                <a:gd name="T81" fmla="*/ 1486 h 1596"/>
                <a:gd name="T82" fmla="*/ 0 w 1588"/>
                <a:gd name="T83" fmla="*/ 1500 h 1596"/>
                <a:gd name="T84" fmla="*/ 0 w 1588"/>
                <a:gd name="T85" fmla="*/ 1512 h 1596"/>
                <a:gd name="T86" fmla="*/ 0 w 1588"/>
                <a:gd name="T87" fmla="*/ 1524 h 1596"/>
                <a:gd name="T88" fmla="*/ 2 w 1588"/>
                <a:gd name="T89" fmla="*/ 1536 h 1596"/>
                <a:gd name="T90" fmla="*/ 6 w 1588"/>
                <a:gd name="T91" fmla="*/ 1546 h 1596"/>
                <a:gd name="T92" fmla="*/ 12 w 1588"/>
                <a:gd name="T93" fmla="*/ 1556 h 1596"/>
                <a:gd name="T94" fmla="*/ 18 w 1588"/>
                <a:gd name="T95" fmla="*/ 1566 h 1596"/>
                <a:gd name="T96" fmla="*/ 26 w 1588"/>
                <a:gd name="T97" fmla="*/ 1574 h 1596"/>
                <a:gd name="T98" fmla="*/ 36 w 1588"/>
                <a:gd name="T99" fmla="*/ 1580 h 1596"/>
                <a:gd name="T100" fmla="*/ 48 w 1588"/>
                <a:gd name="T101" fmla="*/ 1586 h 1596"/>
                <a:gd name="T102" fmla="*/ 60 w 1588"/>
                <a:gd name="T103" fmla="*/ 1590 h 1596"/>
                <a:gd name="T104" fmla="*/ 74 w 1588"/>
                <a:gd name="T105" fmla="*/ 1594 h 1596"/>
                <a:gd name="T106" fmla="*/ 88 w 1588"/>
                <a:gd name="T107" fmla="*/ 1596 h 1596"/>
                <a:gd name="T108" fmla="*/ 104 w 1588"/>
                <a:gd name="T109" fmla="*/ 1596 h 1596"/>
                <a:gd name="T110" fmla="*/ 104 w 1588"/>
                <a:gd name="T111" fmla="*/ 1596 h 159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588"/>
                <a:gd name="T169" fmla="*/ 0 h 1596"/>
                <a:gd name="T170" fmla="*/ 1588 w 1588"/>
                <a:gd name="T171" fmla="*/ 1596 h 159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588" h="1596">
                  <a:moveTo>
                    <a:pt x="104" y="1596"/>
                  </a:moveTo>
                  <a:lnTo>
                    <a:pt x="1470" y="1596"/>
                  </a:lnTo>
                  <a:lnTo>
                    <a:pt x="1470" y="1596"/>
                  </a:lnTo>
                  <a:lnTo>
                    <a:pt x="1488" y="1596"/>
                  </a:lnTo>
                  <a:lnTo>
                    <a:pt x="1506" y="1594"/>
                  </a:lnTo>
                  <a:lnTo>
                    <a:pt x="1520" y="1590"/>
                  </a:lnTo>
                  <a:lnTo>
                    <a:pt x="1534" y="1584"/>
                  </a:lnTo>
                  <a:lnTo>
                    <a:pt x="1548" y="1578"/>
                  </a:lnTo>
                  <a:lnTo>
                    <a:pt x="1558" y="1570"/>
                  </a:lnTo>
                  <a:lnTo>
                    <a:pt x="1566" y="1562"/>
                  </a:lnTo>
                  <a:lnTo>
                    <a:pt x="1574" y="1552"/>
                  </a:lnTo>
                  <a:lnTo>
                    <a:pt x="1580" y="1540"/>
                  </a:lnTo>
                  <a:lnTo>
                    <a:pt x="1584" y="1528"/>
                  </a:lnTo>
                  <a:lnTo>
                    <a:pt x="1586" y="1516"/>
                  </a:lnTo>
                  <a:lnTo>
                    <a:pt x="1588" y="1504"/>
                  </a:lnTo>
                  <a:lnTo>
                    <a:pt x="1586" y="1490"/>
                  </a:lnTo>
                  <a:lnTo>
                    <a:pt x="1584" y="1476"/>
                  </a:lnTo>
                  <a:lnTo>
                    <a:pt x="1578" y="1462"/>
                  </a:lnTo>
                  <a:lnTo>
                    <a:pt x="1572" y="1446"/>
                  </a:lnTo>
                  <a:lnTo>
                    <a:pt x="862" y="58"/>
                  </a:lnTo>
                  <a:lnTo>
                    <a:pt x="862" y="58"/>
                  </a:lnTo>
                  <a:lnTo>
                    <a:pt x="854" y="44"/>
                  </a:lnTo>
                  <a:lnTo>
                    <a:pt x="846" y="32"/>
                  </a:lnTo>
                  <a:lnTo>
                    <a:pt x="836" y="22"/>
                  </a:lnTo>
                  <a:lnTo>
                    <a:pt x="828" y="14"/>
                  </a:lnTo>
                  <a:lnTo>
                    <a:pt x="818" y="8"/>
                  </a:lnTo>
                  <a:lnTo>
                    <a:pt x="808" y="4"/>
                  </a:lnTo>
                  <a:lnTo>
                    <a:pt x="798" y="0"/>
                  </a:lnTo>
                  <a:lnTo>
                    <a:pt x="788" y="0"/>
                  </a:lnTo>
                  <a:lnTo>
                    <a:pt x="778" y="0"/>
                  </a:lnTo>
                  <a:lnTo>
                    <a:pt x="768" y="4"/>
                  </a:lnTo>
                  <a:lnTo>
                    <a:pt x="758" y="8"/>
                  </a:lnTo>
                  <a:lnTo>
                    <a:pt x="748" y="14"/>
                  </a:lnTo>
                  <a:lnTo>
                    <a:pt x="738" y="22"/>
                  </a:lnTo>
                  <a:lnTo>
                    <a:pt x="730" y="32"/>
                  </a:lnTo>
                  <a:lnTo>
                    <a:pt x="722" y="44"/>
                  </a:lnTo>
                  <a:lnTo>
                    <a:pt x="714" y="58"/>
                  </a:lnTo>
                  <a:lnTo>
                    <a:pt x="14" y="1456"/>
                  </a:lnTo>
                  <a:lnTo>
                    <a:pt x="14" y="1456"/>
                  </a:lnTo>
                  <a:lnTo>
                    <a:pt x="8" y="1472"/>
                  </a:lnTo>
                  <a:lnTo>
                    <a:pt x="4" y="1486"/>
                  </a:lnTo>
                  <a:lnTo>
                    <a:pt x="0" y="1500"/>
                  </a:lnTo>
                  <a:lnTo>
                    <a:pt x="0" y="1512"/>
                  </a:lnTo>
                  <a:lnTo>
                    <a:pt x="0" y="1524"/>
                  </a:lnTo>
                  <a:lnTo>
                    <a:pt x="2" y="1536"/>
                  </a:lnTo>
                  <a:lnTo>
                    <a:pt x="6" y="1546"/>
                  </a:lnTo>
                  <a:lnTo>
                    <a:pt x="12" y="1556"/>
                  </a:lnTo>
                  <a:lnTo>
                    <a:pt x="18" y="1566"/>
                  </a:lnTo>
                  <a:lnTo>
                    <a:pt x="26" y="1574"/>
                  </a:lnTo>
                  <a:lnTo>
                    <a:pt x="36" y="1580"/>
                  </a:lnTo>
                  <a:lnTo>
                    <a:pt x="48" y="1586"/>
                  </a:lnTo>
                  <a:lnTo>
                    <a:pt x="60" y="1590"/>
                  </a:lnTo>
                  <a:lnTo>
                    <a:pt x="74" y="1594"/>
                  </a:lnTo>
                  <a:lnTo>
                    <a:pt x="88" y="1596"/>
                  </a:lnTo>
                  <a:lnTo>
                    <a:pt x="104" y="1596"/>
                  </a:lnTo>
                  <a:lnTo>
                    <a:pt x="104" y="1596"/>
                  </a:lnTo>
                  <a:close/>
                </a:path>
              </a:pathLst>
            </a:custGeom>
            <a:grpFill/>
            <a:ln w="19050">
              <a:solidFill>
                <a:srgbClr val="3F3F3F"/>
              </a:solidFill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  <p:sp>
          <p:nvSpPr>
            <p:cNvPr id="4" name="文本框 12"/>
            <p:cNvSpPr>
              <a:spLocks noChangeArrowheads="1"/>
            </p:cNvSpPr>
            <p:nvPr/>
          </p:nvSpPr>
          <p:spPr bwMode="auto">
            <a:xfrm>
              <a:off x="1328230" y="2221578"/>
              <a:ext cx="723490" cy="5309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4000" dirty="0">
                  <a:solidFill>
                    <a:schemeClr val="tx2"/>
                  </a:solidFill>
                  <a:latin typeface="Arial" panose="020B0604020202020204" pitchFamily="34" charset="0"/>
                  <a:cs typeface="+mn-ea"/>
                </a:rPr>
                <a:t>01</a:t>
              </a:r>
              <a:endParaRPr lang="zh-CN" altLang="en-US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endParaRPr>
            </a:p>
          </p:txBody>
        </p:sp>
        <p:sp>
          <p:nvSpPr>
            <p:cNvPr id="5" name="直接连接符 15"/>
            <p:cNvSpPr>
              <a:spLocks noChangeShapeType="1"/>
            </p:cNvSpPr>
            <p:nvPr/>
          </p:nvSpPr>
          <p:spPr bwMode="auto">
            <a:xfrm>
              <a:off x="1134975" y="2865645"/>
              <a:ext cx="1209953" cy="1241"/>
            </a:xfrm>
            <a:prstGeom prst="line">
              <a:avLst/>
            </a:prstGeom>
            <a:grpFill/>
            <a:ln w="12700" cap="flat" cmpd="sng">
              <a:solidFill>
                <a:srgbClr val="3F3F3F"/>
              </a:solidFill>
              <a:bevel/>
            </a:ln>
          </p:spPr>
          <p:txBody>
            <a:bodyPr/>
            <a:lstStyle/>
            <a:p>
              <a:pPr defTabSz="121856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tx2"/>
                </a:solidFill>
                <a:latin typeface="Arial" panose="020B0604020202020204" pitchFamily="34" charset="0"/>
                <a:cs typeface="+mn-ea"/>
              </a:endParaRPr>
            </a:p>
          </p:txBody>
        </p:sp>
        <p:sp>
          <p:nvSpPr>
            <p:cNvPr id="6" name="矩形 16"/>
            <p:cNvSpPr>
              <a:spLocks noChangeArrowheads="1"/>
            </p:cNvSpPr>
            <p:nvPr/>
          </p:nvSpPr>
          <p:spPr bwMode="auto">
            <a:xfrm>
              <a:off x="1177627" y="2847030"/>
              <a:ext cx="1154430" cy="53054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665" b="1" dirty="0">
                  <a:solidFill>
                    <a:schemeClr val="tx2"/>
                  </a:solidFill>
                  <a:latin typeface="Impact" panose="020B0806030902050204" pitchFamily="34" charset="0"/>
                  <a:cs typeface="+mn-ea"/>
                  <a:sym typeface="Impact" panose="020B0806030902050204" pitchFamily="34" charset="0"/>
                </a:rPr>
                <a:t>创建店铺</a:t>
              </a:r>
              <a:endParaRPr lang="zh-CN" altLang="en-US" sz="2665" b="1" dirty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042040" y="1942848"/>
            <a:ext cx="2627563" cy="2640799"/>
            <a:chOff x="4531530" y="1457136"/>
            <a:chExt cx="1970672" cy="1980599"/>
          </a:xfrm>
        </p:grpSpPr>
        <p:sp>
          <p:nvSpPr>
            <p:cNvPr id="8" name="Freeform 7"/>
            <p:cNvSpPr>
              <a:spLocks noChangeArrowheads="1"/>
            </p:cNvSpPr>
            <p:nvPr/>
          </p:nvSpPr>
          <p:spPr bwMode="auto">
            <a:xfrm>
              <a:off x="4531530" y="1457136"/>
              <a:ext cx="1970672" cy="1980599"/>
            </a:xfrm>
            <a:custGeom>
              <a:avLst/>
              <a:gdLst>
                <a:gd name="T0" fmla="*/ 104 w 1588"/>
                <a:gd name="T1" fmla="*/ 1596 h 1596"/>
                <a:gd name="T2" fmla="*/ 1482 w 1588"/>
                <a:gd name="T3" fmla="*/ 1596 h 1596"/>
                <a:gd name="T4" fmla="*/ 1482 w 1588"/>
                <a:gd name="T5" fmla="*/ 1596 h 1596"/>
                <a:gd name="T6" fmla="*/ 1498 w 1588"/>
                <a:gd name="T7" fmla="*/ 1596 h 1596"/>
                <a:gd name="T8" fmla="*/ 1514 w 1588"/>
                <a:gd name="T9" fmla="*/ 1594 h 1596"/>
                <a:gd name="T10" fmla="*/ 1526 w 1588"/>
                <a:gd name="T11" fmla="*/ 1590 h 1596"/>
                <a:gd name="T12" fmla="*/ 1540 w 1588"/>
                <a:gd name="T13" fmla="*/ 1584 h 1596"/>
                <a:gd name="T14" fmla="*/ 1550 w 1588"/>
                <a:gd name="T15" fmla="*/ 1578 h 1596"/>
                <a:gd name="T16" fmla="*/ 1560 w 1588"/>
                <a:gd name="T17" fmla="*/ 1570 h 1596"/>
                <a:gd name="T18" fmla="*/ 1568 w 1588"/>
                <a:gd name="T19" fmla="*/ 1562 h 1596"/>
                <a:gd name="T20" fmla="*/ 1576 w 1588"/>
                <a:gd name="T21" fmla="*/ 1552 h 1596"/>
                <a:gd name="T22" fmla="*/ 1580 w 1588"/>
                <a:gd name="T23" fmla="*/ 1540 h 1596"/>
                <a:gd name="T24" fmla="*/ 1584 w 1588"/>
                <a:gd name="T25" fmla="*/ 1528 h 1596"/>
                <a:gd name="T26" fmla="*/ 1586 w 1588"/>
                <a:gd name="T27" fmla="*/ 1516 h 1596"/>
                <a:gd name="T28" fmla="*/ 1588 w 1588"/>
                <a:gd name="T29" fmla="*/ 1504 h 1596"/>
                <a:gd name="T30" fmla="*/ 1586 w 1588"/>
                <a:gd name="T31" fmla="*/ 1490 h 1596"/>
                <a:gd name="T32" fmla="*/ 1584 w 1588"/>
                <a:gd name="T33" fmla="*/ 1476 h 1596"/>
                <a:gd name="T34" fmla="*/ 1578 w 1588"/>
                <a:gd name="T35" fmla="*/ 1462 h 1596"/>
                <a:gd name="T36" fmla="*/ 1572 w 1588"/>
                <a:gd name="T37" fmla="*/ 1446 h 1596"/>
                <a:gd name="T38" fmla="*/ 872 w 1588"/>
                <a:gd name="T39" fmla="*/ 58 h 1596"/>
                <a:gd name="T40" fmla="*/ 872 w 1588"/>
                <a:gd name="T41" fmla="*/ 58 h 1596"/>
                <a:gd name="T42" fmla="*/ 866 w 1588"/>
                <a:gd name="T43" fmla="*/ 44 h 1596"/>
                <a:gd name="T44" fmla="*/ 856 w 1588"/>
                <a:gd name="T45" fmla="*/ 32 h 1596"/>
                <a:gd name="T46" fmla="*/ 848 w 1588"/>
                <a:gd name="T47" fmla="*/ 22 h 1596"/>
                <a:gd name="T48" fmla="*/ 838 w 1588"/>
                <a:gd name="T49" fmla="*/ 14 h 1596"/>
                <a:gd name="T50" fmla="*/ 830 w 1588"/>
                <a:gd name="T51" fmla="*/ 8 h 1596"/>
                <a:gd name="T52" fmla="*/ 820 w 1588"/>
                <a:gd name="T53" fmla="*/ 4 h 1596"/>
                <a:gd name="T54" fmla="*/ 808 w 1588"/>
                <a:gd name="T55" fmla="*/ 0 h 1596"/>
                <a:gd name="T56" fmla="*/ 798 w 1588"/>
                <a:gd name="T57" fmla="*/ 0 h 1596"/>
                <a:gd name="T58" fmla="*/ 788 w 1588"/>
                <a:gd name="T59" fmla="*/ 0 h 1596"/>
                <a:gd name="T60" fmla="*/ 778 w 1588"/>
                <a:gd name="T61" fmla="*/ 4 h 1596"/>
                <a:gd name="T62" fmla="*/ 768 w 1588"/>
                <a:gd name="T63" fmla="*/ 8 h 1596"/>
                <a:gd name="T64" fmla="*/ 758 w 1588"/>
                <a:gd name="T65" fmla="*/ 14 h 1596"/>
                <a:gd name="T66" fmla="*/ 748 w 1588"/>
                <a:gd name="T67" fmla="*/ 22 h 1596"/>
                <a:gd name="T68" fmla="*/ 740 w 1588"/>
                <a:gd name="T69" fmla="*/ 32 h 1596"/>
                <a:gd name="T70" fmla="*/ 730 w 1588"/>
                <a:gd name="T71" fmla="*/ 44 h 1596"/>
                <a:gd name="T72" fmla="*/ 722 w 1588"/>
                <a:gd name="T73" fmla="*/ 58 h 1596"/>
                <a:gd name="T74" fmla="*/ 14 w 1588"/>
                <a:gd name="T75" fmla="*/ 1456 h 1596"/>
                <a:gd name="T76" fmla="*/ 14 w 1588"/>
                <a:gd name="T77" fmla="*/ 1456 h 1596"/>
                <a:gd name="T78" fmla="*/ 8 w 1588"/>
                <a:gd name="T79" fmla="*/ 1472 h 1596"/>
                <a:gd name="T80" fmla="*/ 4 w 1588"/>
                <a:gd name="T81" fmla="*/ 1486 h 1596"/>
                <a:gd name="T82" fmla="*/ 0 w 1588"/>
                <a:gd name="T83" fmla="*/ 1500 h 1596"/>
                <a:gd name="T84" fmla="*/ 0 w 1588"/>
                <a:gd name="T85" fmla="*/ 1512 h 1596"/>
                <a:gd name="T86" fmla="*/ 0 w 1588"/>
                <a:gd name="T87" fmla="*/ 1524 h 1596"/>
                <a:gd name="T88" fmla="*/ 2 w 1588"/>
                <a:gd name="T89" fmla="*/ 1536 h 1596"/>
                <a:gd name="T90" fmla="*/ 6 w 1588"/>
                <a:gd name="T91" fmla="*/ 1546 h 1596"/>
                <a:gd name="T92" fmla="*/ 10 w 1588"/>
                <a:gd name="T93" fmla="*/ 1556 h 1596"/>
                <a:gd name="T94" fmla="*/ 18 w 1588"/>
                <a:gd name="T95" fmla="*/ 1566 h 1596"/>
                <a:gd name="T96" fmla="*/ 26 w 1588"/>
                <a:gd name="T97" fmla="*/ 1574 h 1596"/>
                <a:gd name="T98" fmla="*/ 36 w 1588"/>
                <a:gd name="T99" fmla="*/ 1580 h 1596"/>
                <a:gd name="T100" fmla="*/ 46 w 1588"/>
                <a:gd name="T101" fmla="*/ 1586 h 1596"/>
                <a:gd name="T102" fmla="*/ 60 w 1588"/>
                <a:gd name="T103" fmla="*/ 1590 h 1596"/>
                <a:gd name="T104" fmla="*/ 74 w 1588"/>
                <a:gd name="T105" fmla="*/ 1594 h 1596"/>
                <a:gd name="T106" fmla="*/ 88 w 1588"/>
                <a:gd name="T107" fmla="*/ 1596 h 1596"/>
                <a:gd name="T108" fmla="*/ 104 w 1588"/>
                <a:gd name="T109" fmla="*/ 1596 h 1596"/>
                <a:gd name="T110" fmla="*/ 104 w 1588"/>
                <a:gd name="T111" fmla="*/ 1596 h 159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588"/>
                <a:gd name="T169" fmla="*/ 0 h 1596"/>
                <a:gd name="T170" fmla="*/ 1588 w 1588"/>
                <a:gd name="T171" fmla="*/ 1596 h 159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588" h="1596">
                  <a:moveTo>
                    <a:pt x="104" y="1596"/>
                  </a:moveTo>
                  <a:lnTo>
                    <a:pt x="1482" y="1596"/>
                  </a:lnTo>
                  <a:lnTo>
                    <a:pt x="1482" y="1596"/>
                  </a:lnTo>
                  <a:lnTo>
                    <a:pt x="1498" y="1596"/>
                  </a:lnTo>
                  <a:lnTo>
                    <a:pt x="1514" y="1594"/>
                  </a:lnTo>
                  <a:lnTo>
                    <a:pt x="1526" y="1590"/>
                  </a:lnTo>
                  <a:lnTo>
                    <a:pt x="1540" y="1584"/>
                  </a:lnTo>
                  <a:lnTo>
                    <a:pt x="1550" y="1578"/>
                  </a:lnTo>
                  <a:lnTo>
                    <a:pt x="1560" y="1570"/>
                  </a:lnTo>
                  <a:lnTo>
                    <a:pt x="1568" y="1562"/>
                  </a:lnTo>
                  <a:lnTo>
                    <a:pt x="1576" y="1552"/>
                  </a:lnTo>
                  <a:lnTo>
                    <a:pt x="1580" y="1540"/>
                  </a:lnTo>
                  <a:lnTo>
                    <a:pt x="1584" y="1528"/>
                  </a:lnTo>
                  <a:lnTo>
                    <a:pt x="1586" y="1516"/>
                  </a:lnTo>
                  <a:lnTo>
                    <a:pt x="1588" y="1504"/>
                  </a:lnTo>
                  <a:lnTo>
                    <a:pt x="1586" y="1490"/>
                  </a:lnTo>
                  <a:lnTo>
                    <a:pt x="1584" y="1476"/>
                  </a:lnTo>
                  <a:lnTo>
                    <a:pt x="1578" y="1462"/>
                  </a:lnTo>
                  <a:lnTo>
                    <a:pt x="1572" y="1446"/>
                  </a:lnTo>
                  <a:lnTo>
                    <a:pt x="872" y="58"/>
                  </a:lnTo>
                  <a:lnTo>
                    <a:pt x="872" y="58"/>
                  </a:lnTo>
                  <a:lnTo>
                    <a:pt x="866" y="44"/>
                  </a:lnTo>
                  <a:lnTo>
                    <a:pt x="856" y="32"/>
                  </a:lnTo>
                  <a:lnTo>
                    <a:pt x="848" y="22"/>
                  </a:lnTo>
                  <a:lnTo>
                    <a:pt x="838" y="14"/>
                  </a:lnTo>
                  <a:lnTo>
                    <a:pt x="830" y="8"/>
                  </a:lnTo>
                  <a:lnTo>
                    <a:pt x="820" y="4"/>
                  </a:lnTo>
                  <a:lnTo>
                    <a:pt x="808" y="0"/>
                  </a:lnTo>
                  <a:lnTo>
                    <a:pt x="798" y="0"/>
                  </a:lnTo>
                  <a:lnTo>
                    <a:pt x="788" y="0"/>
                  </a:lnTo>
                  <a:lnTo>
                    <a:pt x="778" y="4"/>
                  </a:lnTo>
                  <a:lnTo>
                    <a:pt x="768" y="8"/>
                  </a:lnTo>
                  <a:lnTo>
                    <a:pt x="758" y="14"/>
                  </a:lnTo>
                  <a:lnTo>
                    <a:pt x="748" y="22"/>
                  </a:lnTo>
                  <a:lnTo>
                    <a:pt x="740" y="32"/>
                  </a:lnTo>
                  <a:lnTo>
                    <a:pt x="730" y="44"/>
                  </a:lnTo>
                  <a:lnTo>
                    <a:pt x="722" y="58"/>
                  </a:lnTo>
                  <a:lnTo>
                    <a:pt x="14" y="1456"/>
                  </a:lnTo>
                  <a:lnTo>
                    <a:pt x="14" y="1456"/>
                  </a:lnTo>
                  <a:lnTo>
                    <a:pt x="8" y="1472"/>
                  </a:lnTo>
                  <a:lnTo>
                    <a:pt x="4" y="1486"/>
                  </a:lnTo>
                  <a:lnTo>
                    <a:pt x="0" y="1500"/>
                  </a:lnTo>
                  <a:lnTo>
                    <a:pt x="0" y="1512"/>
                  </a:lnTo>
                  <a:lnTo>
                    <a:pt x="0" y="1524"/>
                  </a:lnTo>
                  <a:lnTo>
                    <a:pt x="2" y="1536"/>
                  </a:lnTo>
                  <a:lnTo>
                    <a:pt x="6" y="1546"/>
                  </a:lnTo>
                  <a:lnTo>
                    <a:pt x="10" y="1556"/>
                  </a:lnTo>
                  <a:lnTo>
                    <a:pt x="18" y="1566"/>
                  </a:lnTo>
                  <a:lnTo>
                    <a:pt x="26" y="1574"/>
                  </a:lnTo>
                  <a:lnTo>
                    <a:pt x="36" y="1580"/>
                  </a:lnTo>
                  <a:lnTo>
                    <a:pt x="46" y="1586"/>
                  </a:lnTo>
                  <a:lnTo>
                    <a:pt x="60" y="1590"/>
                  </a:lnTo>
                  <a:lnTo>
                    <a:pt x="74" y="1594"/>
                  </a:lnTo>
                  <a:lnTo>
                    <a:pt x="88" y="1596"/>
                  </a:lnTo>
                  <a:lnTo>
                    <a:pt x="104" y="1596"/>
                  </a:lnTo>
                  <a:lnTo>
                    <a:pt x="104" y="1596"/>
                  </a:lnTo>
                  <a:close/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  <p:sp>
          <p:nvSpPr>
            <p:cNvPr id="9" name="文本框 17"/>
            <p:cNvSpPr>
              <a:spLocks noChangeArrowheads="1"/>
            </p:cNvSpPr>
            <p:nvPr/>
          </p:nvSpPr>
          <p:spPr bwMode="auto">
            <a:xfrm>
              <a:off x="5148064" y="2221578"/>
              <a:ext cx="723489" cy="530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4000" dirty="0">
                  <a:solidFill>
                    <a:schemeClr val="tx2"/>
                  </a:solidFill>
                  <a:latin typeface="Arial" panose="020B0604020202020204" pitchFamily="34" charset="0"/>
                  <a:cs typeface="+mn-ea"/>
                </a:rPr>
                <a:t>03</a:t>
              </a:r>
              <a:endParaRPr lang="zh-CN" altLang="en-US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endParaRPr>
            </a:p>
          </p:txBody>
        </p:sp>
        <p:sp>
          <p:nvSpPr>
            <p:cNvPr id="10" name="直接连接符 19"/>
            <p:cNvSpPr>
              <a:spLocks noChangeShapeType="1"/>
            </p:cNvSpPr>
            <p:nvPr/>
          </p:nvSpPr>
          <p:spPr bwMode="auto">
            <a:xfrm>
              <a:off x="4943534" y="2865645"/>
              <a:ext cx="1209952" cy="1241"/>
            </a:xfrm>
            <a:prstGeom prst="line">
              <a:avLst/>
            </a:prstGeom>
            <a:noFill/>
            <a:ln w="12700" cap="flat" cmpd="sng">
              <a:solidFill>
                <a:srgbClr val="3F3F3F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121856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tx2"/>
                </a:solidFill>
                <a:latin typeface="Arial" panose="020B0604020202020204" pitchFamily="34" charset="0"/>
                <a:cs typeface="+mn-ea"/>
              </a:endParaRPr>
            </a:p>
          </p:txBody>
        </p:sp>
        <p:sp>
          <p:nvSpPr>
            <p:cNvPr id="11" name="矩形 20"/>
            <p:cNvSpPr>
              <a:spLocks noChangeArrowheads="1"/>
            </p:cNvSpPr>
            <p:nvPr/>
          </p:nvSpPr>
          <p:spPr bwMode="auto">
            <a:xfrm>
              <a:off x="4986186" y="2847030"/>
              <a:ext cx="1154430" cy="5305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665" b="1" dirty="0">
                  <a:solidFill>
                    <a:schemeClr val="tx2"/>
                  </a:solidFill>
                  <a:latin typeface="Impact" panose="020B0806030902050204" pitchFamily="34" charset="0"/>
                  <a:cs typeface="+mn-ea"/>
                  <a:sym typeface="Impact" panose="020B0806030902050204" pitchFamily="34" charset="0"/>
                </a:rPr>
                <a:t>商品修改</a:t>
              </a:r>
              <a:endParaRPr lang="zh-CN" altLang="en-US" sz="2665" b="1" dirty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503712" y="2717218"/>
            <a:ext cx="2611016" cy="2644108"/>
            <a:chOff x="2627784" y="2037913"/>
            <a:chExt cx="1958262" cy="1983081"/>
          </a:xfrm>
        </p:grpSpPr>
        <p:sp>
          <p:nvSpPr>
            <p:cNvPr id="13" name="Freeform 5"/>
            <p:cNvSpPr>
              <a:spLocks noChangeArrowheads="1"/>
            </p:cNvSpPr>
            <p:nvPr/>
          </p:nvSpPr>
          <p:spPr bwMode="auto">
            <a:xfrm>
              <a:off x="2627784" y="2037913"/>
              <a:ext cx="1958262" cy="1983081"/>
            </a:xfrm>
            <a:custGeom>
              <a:avLst/>
              <a:gdLst>
                <a:gd name="T0" fmla="*/ 1472 w 1578"/>
                <a:gd name="T1" fmla="*/ 0 h 1598"/>
                <a:gd name="T2" fmla="*/ 104 w 1578"/>
                <a:gd name="T3" fmla="*/ 0 h 1598"/>
                <a:gd name="T4" fmla="*/ 104 w 1578"/>
                <a:gd name="T5" fmla="*/ 0 h 1598"/>
                <a:gd name="T6" fmla="*/ 88 w 1578"/>
                <a:gd name="T7" fmla="*/ 2 h 1598"/>
                <a:gd name="T8" fmla="*/ 74 w 1578"/>
                <a:gd name="T9" fmla="*/ 4 h 1598"/>
                <a:gd name="T10" fmla="*/ 60 w 1578"/>
                <a:gd name="T11" fmla="*/ 8 h 1598"/>
                <a:gd name="T12" fmla="*/ 48 w 1578"/>
                <a:gd name="T13" fmla="*/ 12 h 1598"/>
                <a:gd name="T14" fmla="*/ 36 w 1578"/>
                <a:gd name="T15" fmla="*/ 18 h 1598"/>
                <a:gd name="T16" fmla="*/ 26 w 1578"/>
                <a:gd name="T17" fmla="*/ 26 h 1598"/>
                <a:gd name="T18" fmla="*/ 18 w 1578"/>
                <a:gd name="T19" fmla="*/ 36 h 1598"/>
                <a:gd name="T20" fmla="*/ 12 w 1578"/>
                <a:gd name="T21" fmla="*/ 46 h 1598"/>
                <a:gd name="T22" fmla="*/ 6 w 1578"/>
                <a:gd name="T23" fmla="*/ 56 h 1598"/>
                <a:gd name="T24" fmla="*/ 2 w 1578"/>
                <a:gd name="T25" fmla="*/ 68 h 1598"/>
                <a:gd name="T26" fmla="*/ 0 w 1578"/>
                <a:gd name="T27" fmla="*/ 80 h 1598"/>
                <a:gd name="T28" fmla="*/ 0 w 1578"/>
                <a:gd name="T29" fmla="*/ 94 h 1598"/>
                <a:gd name="T30" fmla="*/ 0 w 1578"/>
                <a:gd name="T31" fmla="*/ 106 h 1598"/>
                <a:gd name="T32" fmla="*/ 4 w 1578"/>
                <a:gd name="T33" fmla="*/ 120 h 1598"/>
                <a:gd name="T34" fmla="*/ 8 w 1578"/>
                <a:gd name="T35" fmla="*/ 136 h 1598"/>
                <a:gd name="T36" fmla="*/ 14 w 1578"/>
                <a:gd name="T37" fmla="*/ 150 h 1598"/>
                <a:gd name="T38" fmla="*/ 714 w 1578"/>
                <a:gd name="T39" fmla="*/ 1538 h 1598"/>
                <a:gd name="T40" fmla="*/ 714 w 1578"/>
                <a:gd name="T41" fmla="*/ 1538 h 1598"/>
                <a:gd name="T42" fmla="*/ 722 w 1578"/>
                <a:gd name="T43" fmla="*/ 1552 h 1598"/>
                <a:gd name="T44" fmla="*/ 730 w 1578"/>
                <a:gd name="T45" fmla="*/ 1564 h 1598"/>
                <a:gd name="T46" fmla="*/ 738 w 1578"/>
                <a:gd name="T47" fmla="*/ 1574 h 1598"/>
                <a:gd name="T48" fmla="*/ 748 w 1578"/>
                <a:gd name="T49" fmla="*/ 1582 h 1598"/>
                <a:gd name="T50" fmla="*/ 758 w 1578"/>
                <a:gd name="T51" fmla="*/ 1588 h 1598"/>
                <a:gd name="T52" fmla="*/ 768 w 1578"/>
                <a:gd name="T53" fmla="*/ 1594 h 1598"/>
                <a:gd name="T54" fmla="*/ 778 w 1578"/>
                <a:gd name="T55" fmla="*/ 1596 h 1598"/>
                <a:gd name="T56" fmla="*/ 788 w 1578"/>
                <a:gd name="T57" fmla="*/ 1598 h 1598"/>
                <a:gd name="T58" fmla="*/ 800 w 1578"/>
                <a:gd name="T59" fmla="*/ 1596 h 1598"/>
                <a:gd name="T60" fmla="*/ 810 w 1578"/>
                <a:gd name="T61" fmla="*/ 1594 h 1598"/>
                <a:gd name="T62" fmla="*/ 820 w 1578"/>
                <a:gd name="T63" fmla="*/ 1588 h 1598"/>
                <a:gd name="T64" fmla="*/ 830 w 1578"/>
                <a:gd name="T65" fmla="*/ 1582 h 1598"/>
                <a:gd name="T66" fmla="*/ 838 w 1578"/>
                <a:gd name="T67" fmla="*/ 1574 h 1598"/>
                <a:gd name="T68" fmla="*/ 848 w 1578"/>
                <a:gd name="T69" fmla="*/ 1564 h 1598"/>
                <a:gd name="T70" fmla="*/ 856 w 1578"/>
                <a:gd name="T71" fmla="*/ 1552 h 1598"/>
                <a:gd name="T72" fmla="*/ 864 w 1578"/>
                <a:gd name="T73" fmla="*/ 1538 h 1598"/>
                <a:gd name="T74" fmla="*/ 1564 w 1578"/>
                <a:gd name="T75" fmla="*/ 140 h 1598"/>
                <a:gd name="T76" fmla="*/ 1564 w 1578"/>
                <a:gd name="T77" fmla="*/ 140 h 1598"/>
                <a:gd name="T78" fmla="*/ 1570 w 1578"/>
                <a:gd name="T79" fmla="*/ 126 h 1598"/>
                <a:gd name="T80" fmla="*/ 1574 w 1578"/>
                <a:gd name="T81" fmla="*/ 112 h 1598"/>
                <a:gd name="T82" fmla="*/ 1578 w 1578"/>
                <a:gd name="T83" fmla="*/ 98 h 1598"/>
                <a:gd name="T84" fmla="*/ 1578 w 1578"/>
                <a:gd name="T85" fmla="*/ 84 h 1598"/>
                <a:gd name="T86" fmla="*/ 1578 w 1578"/>
                <a:gd name="T87" fmla="*/ 72 h 1598"/>
                <a:gd name="T88" fmla="*/ 1576 w 1578"/>
                <a:gd name="T89" fmla="*/ 60 h 1598"/>
                <a:gd name="T90" fmla="*/ 1572 w 1578"/>
                <a:gd name="T91" fmla="*/ 50 h 1598"/>
                <a:gd name="T92" fmla="*/ 1566 w 1578"/>
                <a:gd name="T93" fmla="*/ 40 h 1598"/>
                <a:gd name="T94" fmla="*/ 1560 w 1578"/>
                <a:gd name="T95" fmla="*/ 32 h 1598"/>
                <a:gd name="T96" fmla="*/ 1552 w 1578"/>
                <a:gd name="T97" fmla="*/ 24 h 1598"/>
                <a:gd name="T98" fmla="*/ 1542 w 1578"/>
                <a:gd name="T99" fmla="*/ 16 h 1598"/>
                <a:gd name="T100" fmla="*/ 1530 w 1578"/>
                <a:gd name="T101" fmla="*/ 10 h 1598"/>
                <a:gd name="T102" fmla="*/ 1518 w 1578"/>
                <a:gd name="T103" fmla="*/ 6 h 1598"/>
                <a:gd name="T104" fmla="*/ 1504 w 1578"/>
                <a:gd name="T105" fmla="*/ 4 h 1598"/>
                <a:gd name="T106" fmla="*/ 1490 w 1578"/>
                <a:gd name="T107" fmla="*/ 0 h 1598"/>
                <a:gd name="T108" fmla="*/ 1472 w 1578"/>
                <a:gd name="T109" fmla="*/ 0 h 1598"/>
                <a:gd name="T110" fmla="*/ 1472 w 1578"/>
                <a:gd name="T111" fmla="*/ 0 h 159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578"/>
                <a:gd name="T169" fmla="*/ 0 h 1598"/>
                <a:gd name="T170" fmla="*/ 1578 w 1578"/>
                <a:gd name="T171" fmla="*/ 1598 h 159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578" h="1598">
                  <a:moveTo>
                    <a:pt x="1472" y="0"/>
                  </a:moveTo>
                  <a:lnTo>
                    <a:pt x="104" y="0"/>
                  </a:lnTo>
                  <a:lnTo>
                    <a:pt x="104" y="0"/>
                  </a:lnTo>
                  <a:lnTo>
                    <a:pt x="88" y="2"/>
                  </a:lnTo>
                  <a:lnTo>
                    <a:pt x="74" y="4"/>
                  </a:lnTo>
                  <a:lnTo>
                    <a:pt x="60" y="8"/>
                  </a:lnTo>
                  <a:lnTo>
                    <a:pt x="48" y="12"/>
                  </a:lnTo>
                  <a:lnTo>
                    <a:pt x="36" y="18"/>
                  </a:lnTo>
                  <a:lnTo>
                    <a:pt x="26" y="26"/>
                  </a:lnTo>
                  <a:lnTo>
                    <a:pt x="18" y="36"/>
                  </a:lnTo>
                  <a:lnTo>
                    <a:pt x="12" y="46"/>
                  </a:lnTo>
                  <a:lnTo>
                    <a:pt x="6" y="56"/>
                  </a:lnTo>
                  <a:lnTo>
                    <a:pt x="2" y="68"/>
                  </a:lnTo>
                  <a:lnTo>
                    <a:pt x="0" y="80"/>
                  </a:lnTo>
                  <a:lnTo>
                    <a:pt x="0" y="94"/>
                  </a:lnTo>
                  <a:lnTo>
                    <a:pt x="0" y="106"/>
                  </a:lnTo>
                  <a:lnTo>
                    <a:pt x="4" y="120"/>
                  </a:lnTo>
                  <a:lnTo>
                    <a:pt x="8" y="136"/>
                  </a:lnTo>
                  <a:lnTo>
                    <a:pt x="14" y="150"/>
                  </a:lnTo>
                  <a:lnTo>
                    <a:pt x="714" y="1538"/>
                  </a:lnTo>
                  <a:lnTo>
                    <a:pt x="714" y="1538"/>
                  </a:lnTo>
                  <a:lnTo>
                    <a:pt x="722" y="1552"/>
                  </a:lnTo>
                  <a:lnTo>
                    <a:pt x="730" y="1564"/>
                  </a:lnTo>
                  <a:lnTo>
                    <a:pt x="738" y="1574"/>
                  </a:lnTo>
                  <a:lnTo>
                    <a:pt x="748" y="1582"/>
                  </a:lnTo>
                  <a:lnTo>
                    <a:pt x="758" y="1588"/>
                  </a:lnTo>
                  <a:lnTo>
                    <a:pt x="768" y="1594"/>
                  </a:lnTo>
                  <a:lnTo>
                    <a:pt x="778" y="1596"/>
                  </a:lnTo>
                  <a:lnTo>
                    <a:pt x="788" y="1598"/>
                  </a:lnTo>
                  <a:lnTo>
                    <a:pt x="800" y="1596"/>
                  </a:lnTo>
                  <a:lnTo>
                    <a:pt x="810" y="1594"/>
                  </a:lnTo>
                  <a:lnTo>
                    <a:pt x="820" y="1588"/>
                  </a:lnTo>
                  <a:lnTo>
                    <a:pt x="830" y="1582"/>
                  </a:lnTo>
                  <a:lnTo>
                    <a:pt x="838" y="1574"/>
                  </a:lnTo>
                  <a:lnTo>
                    <a:pt x="848" y="1564"/>
                  </a:lnTo>
                  <a:lnTo>
                    <a:pt x="856" y="1552"/>
                  </a:lnTo>
                  <a:lnTo>
                    <a:pt x="864" y="1538"/>
                  </a:lnTo>
                  <a:lnTo>
                    <a:pt x="1564" y="140"/>
                  </a:lnTo>
                  <a:lnTo>
                    <a:pt x="1564" y="140"/>
                  </a:lnTo>
                  <a:lnTo>
                    <a:pt x="1570" y="126"/>
                  </a:lnTo>
                  <a:lnTo>
                    <a:pt x="1574" y="112"/>
                  </a:lnTo>
                  <a:lnTo>
                    <a:pt x="1578" y="98"/>
                  </a:lnTo>
                  <a:lnTo>
                    <a:pt x="1578" y="84"/>
                  </a:lnTo>
                  <a:lnTo>
                    <a:pt x="1578" y="72"/>
                  </a:lnTo>
                  <a:lnTo>
                    <a:pt x="1576" y="60"/>
                  </a:lnTo>
                  <a:lnTo>
                    <a:pt x="1572" y="50"/>
                  </a:lnTo>
                  <a:lnTo>
                    <a:pt x="1566" y="40"/>
                  </a:lnTo>
                  <a:lnTo>
                    <a:pt x="1560" y="32"/>
                  </a:lnTo>
                  <a:lnTo>
                    <a:pt x="1552" y="24"/>
                  </a:lnTo>
                  <a:lnTo>
                    <a:pt x="1542" y="16"/>
                  </a:lnTo>
                  <a:lnTo>
                    <a:pt x="1530" y="10"/>
                  </a:lnTo>
                  <a:lnTo>
                    <a:pt x="1518" y="6"/>
                  </a:lnTo>
                  <a:lnTo>
                    <a:pt x="1504" y="4"/>
                  </a:lnTo>
                  <a:lnTo>
                    <a:pt x="1490" y="0"/>
                  </a:lnTo>
                  <a:lnTo>
                    <a:pt x="1472" y="0"/>
                  </a:lnTo>
                  <a:lnTo>
                    <a:pt x="1472" y="0"/>
                  </a:lnTo>
                  <a:close/>
                </a:path>
              </a:pathLst>
            </a:custGeom>
            <a:noFill/>
            <a:ln w="19050">
              <a:solidFill>
                <a:srgbClr val="3F3F3F"/>
              </a:solidFill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  <p:sp>
          <p:nvSpPr>
            <p:cNvPr id="14" name="文本框 21"/>
            <p:cNvSpPr>
              <a:spLocks noChangeArrowheads="1"/>
            </p:cNvSpPr>
            <p:nvPr/>
          </p:nvSpPr>
          <p:spPr bwMode="auto">
            <a:xfrm>
              <a:off x="3200439" y="2082588"/>
              <a:ext cx="723489" cy="5309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4000" dirty="0">
                  <a:solidFill>
                    <a:schemeClr val="tx2"/>
                  </a:solidFill>
                  <a:latin typeface="Arial" panose="020B0604020202020204" pitchFamily="34" charset="0"/>
                  <a:cs typeface="+mn-ea"/>
                </a:rPr>
                <a:t>02</a:t>
              </a:r>
              <a:endParaRPr lang="zh-CN" altLang="en-US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endParaRPr>
            </a:p>
          </p:txBody>
        </p:sp>
        <p:sp>
          <p:nvSpPr>
            <p:cNvPr id="15" name="直接连接符 23"/>
            <p:cNvSpPr>
              <a:spLocks noChangeShapeType="1"/>
            </p:cNvSpPr>
            <p:nvPr/>
          </p:nvSpPr>
          <p:spPr bwMode="auto">
            <a:xfrm>
              <a:off x="2991476" y="2695631"/>
              <a:ext cx="1209953" cy="0"/>
            </a:xfrm>
            <a:prstGeom prst="line">
              <a:avLst/>
            </a:prstGeom>
            <a:noFill/>
            <a:ln w="12700" cap="flat" cmpd="sng">
              <a:solidFill>
                <a:srgbClr val="3F3F3F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121856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tx2"/>
                </a:solidFill>
                <a:latin typeface="Arial" panose="020B0604020202020204" pitchFamily="34" charset="0"/>
                <a:cs typeface="+mn-ea"/>
              </a:endParaRPr>
            </a:p>
          </p:txBody>
        </p:sp>
        <p:sp>
          <p:nvSpPr>
            <p:cNvPr id="16" name="矩形 24"/>
            <p:cNvSpPr>
              <a:spLocks noChangeArrowheads="1"/>
            </p:cNvSpPr>
            <p:nvPr/>
          </p:nvSpPr>
          <p:spPr bwMode="auto">
            <a:xfrm>
              <a:off x="3288451" y="2761403"/>
              <a:ext cx="645795" cy="683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665" b="1" dirty="0">
                  <a:solidFill>
                    <a:schemeClr val="tx2"/>
                  </a:solidFill>
                  <a:latin typeface="Impact" panose="020B0806030902050204" pitchFamily="34" charset="0"/>
                  <a:cs typeface="+mn-ea"/>
                  <a:sym typeface="Impact" panose="020B0806030902050204" pitchFamily="34" charset="0"/>
                </a:rPr>
                <a:t>商品</a:t>
              </a:r>
              <a:endParaRPr lang="zh-CN" altLang="en-US" sz="2665" b="1" dirty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665" b="1" dirty="0">
                  <a:solidFill>
                    <a:schemeClr val="tx2"/>
                  </a:solidFill>
                  <a:latin typeface="Impact" panose="020B0806030902050204" pitchFamily="34" charset="0"/>
                  <a:cs typeface="+mn-ea"/>
                  <a:sym typeface="Impact" panose="020B0806030902050204" pitchFamily="34" charset="0"/>
                </a:rPr>
                <a:t>上架</a:t>
              </a:r>
              <a:endParaRPr lang="zh-CN" altLang="en-US" sz="2665" b="1" dirty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8758952" y="2717218"/>
            <a:ext cx="2617635" cy="2644108"/>
            <a:chOff x="6569214" y="2037913"/>
            <a:chExt cx="1963226" cy="1983081"/>
          </a:xfrm>
        </p:grpSpPr>
        <p:sp>
          <p:nvSpPr>
            <p:cNvPr id="18" name="Freeform 8"/>
            <p:cNvSpPr>
              <a:spLocks noChangeArrowheads="1"/>
            </p:cNvSpPr>
            <p:nvPr/>
          </p:nvSpPr>
          <p:spPr bwMode="auto">
            <a:xfrm>
              <a:off x="6569214" y="2037913"/>
              <a:ext cx="1963226" cy="1983081"/>
            </a:xfrm>
            <a:custGeom>
              <a:avLst/>
              <a:gdLst>
                <a:gd name="T0" fmla="*/ 1476 w 1582"/>
                <a:gd name="T1" fmla="*/ 0 h 1598"/>
                <a:gd name="T2" fmla="*/ 98 w 1582"/>
                <a:gd name="T3" fmla="*/ 0 h 1598"/>
                <a:gd name="T4" fmla="*/ 98 w 1582"/>
                <a:gd name="T5" fmla="*/ 0 h 1598"/>
                <a:gd name="T6" fmla="*/ 84 w 1582"/>
                <a:gd name="T7" fmla="*/ 2 h 1598"/>
                <a:gd name="T8" fmla="*/ 70 w 1582"/>
                <a:gd name="T9" fmla="*/ 4 h 1598"/>
                <a:gd name="T10" fmla="*/ 58 w 1582"/>
                <a:gd name="T11" fmla="*/ 8 h 1598"/>
                <a:gd name="T12" fmla="*/ 46 w 1582"/>
                <a:gd name="T13" fmla="*/ 12 h 1598"/>
                <a:gd name="T14" fmla="*/ 36 w 1582"/>
                <a:gd name="T15" fmla="*/ 18 h 1598"/>
                <a:gd name="T16" fmla="*/ 26 w 1582"/>
                <a:gd name="T17" fmla="*/ 26 h 1598"/>
                <a:gd name="T18" fmla="*/ 18 w 1582"/>
                <a:gd name="T19" fmla="*/ 36 h 1598"/>
                <a:gd name="T20" fmla="*/ 10 w 1582"/>
                <a:gd name="T21" fmla="*/ 46 h 1598"/>
                <a:gd name="T22" fmla="*/ 6 w 1582"/>
                <a:gd name="T23" fmla="*/ 56 h 1598"/>
                <a:gd name="T24" fmla="*/ 2 w 1582"/>
                <a:gd name="T25" fmla="*/ 68 h 1598"/>
                <a:gd name="T26" fmla="*/ 0 w 1582"/>
                <a:gd name="T27" fmla="*/ 80 h 1598"/>
                <a:gd name="T28" fmla="*/ 0 w 1582"/>
                <a:gd name="T29" fmla="*/ 94 h 1598"/>
                <a:gd name="T30" fmla="*/ 2 w 1582"/>
                <a:gd name="T31" fmla="*/ 106 h 1598"/>
                <a:gd name="T32" fmla="*/ 6 w 1582"/>
                <a:gd name="T33" fmla="*/ 120 h 1598"/>
                <a:gd name="T34" fmla="*/ 12 w 1582"/>
                <a:gd name="T35" fmla="*/ 136 h 1598"/>
                <a:gd name="T36" fmla="*/ 20 w 1582"/>
                <a:gd name="T37" fmla="*/ 150 h 1598"/>
                <a:gd name="T38" fmla="*/ 720 w 1582"/>
                <a:gd name="T39" fmla="*/ 1538 h 1598"/>
                <a:gd name="T40" fmla="*/ 720 w 1582"/>
                <a:gd name="T41" fmla="*/ 1538 h 1598"/>
                <a:gd name="T42" fmla="*/ 726 w 1582"/>
                <a:gd name="T43" fmla="*/ 1552 h 1598"/>
                <a:gd name="T44" fmla="*/ 734 w 1582"/>
                <a:gd name="T45" fmla="*/ 1564 h 1598"/>
                <a:gd name="T46" fmla="*/ 744 w 1582"/>
                <a:gd name="T47" fmla="*/ 1574 h 1598"/>
                <a:gd name="T48" fmla="*/ 752 w 1582"/>
                <a:gd name="T49" fmla="*/ 1582 h 1598"/>
                <a:gd name="T50" fmla="*/ 760 w 1582"/>
                <a:gd name="T51" fmla="*/ 1588 h 1598"/>
                <a:gd name="T52" fmla="*/ 770 w 1582"/>
                <a:gd name="T53" fmla="*/ 1594 h 1598"/>
                <a:gd name="T54" fmla="*/ 780 w 1582"/>
                <a:gd name="T55" fmla="*/ 1596 h 1598"/>
                <a:gd name="T56" fmla="*/ 788 w 1582"/>
                <a:gd name="T57" fmla="*/ 1598 h 1598"/>
                <a:gd name="T58" fmla="*/ 798 w 1582"/>
                <a:gd name="T59" fmla="*/ 1596 h 1598"/>
                <a:gd name="T60" fmla="*/ 808 w 1582"/>
                <a:gd name="T61" fmla="*/ 1594 h 1598"/>
                <a:gd name="T62" fmla="*/ 816 w 1582"/>
                <a:gd name="T63" fmla="*/ 1588 h 1598"/>
                <a:gd name="T64" fmla="*/ 826 w 1582"/>
                <a:gd name="T65" fmla="*/ 1582 h 1598"/>
                <a:gd name="T66" fmla="*/ 834 w 1582"/>
                <a:gd name="T67" fmla="*/ 1574 h 1598"/>
                <a:gd name="T68" fmla="*/ 842 w 1582"/>
                <a:gd name="T69" fmla="*/ 1564 h 1598"/>
                <a:gd name="T70" fmla="*/ 850 w 1582"/>
                <a:gd name="T71" fmla="*/ 1552 h 1598"/>
                <a:gd name="T72" fmla="*/ 858 w 1582"/>
                <a:gd name="T73" fmla="*/ 1538 h 1598"/>
                <a:gd name="T74" fmla="*/ 1566 w 1582"/>
                <a:gd name="T75" fmla="*/ 140 h 1598"/>
                <a:gd name="T76" fmla="*/ 1566 w 1582"/>
                <a:gd name="T77" fmla="*/ 140 h 1598"/>
                <a:gd name="T78" fmla="*/ 1572 w 1582"/>
                <a:gd name="T79" fmla="*/ 126 h 1598"/>
                <a:gd name="T80" fmla="*/ 1578 w 1582"/>
                <a:gd name="T81" fmla="*/ 112 h 1598"/>
                <a:gd name="T82" fmla="*/ 1580 w 1582"/>
                <a:gd name="T83" fmla="*/ 98 h 1598"/>
                <a:gd name="T84" fmla="*/ 1582 w 1582"/>
                <a:gd name="T85" fmla="*/ 84 h 1598"/>
                <a:gd name="T86" fmla="*/ 1582 w 1582"/>
                <a:gd name="T87" fmla="*/ 72 h 1598"/>
                <a:gd name="T88" fmla="*/ 1578 w 1582"/>
                <a:gd name="T89" fmla="*/ 60 h 1598"/>
                <a:gd name="T90" fmla="*/ 1576 w 1582"/>
                <a:gd name="T91" fmla="*/ 50 h 1598"/>
                <a:gd name="T92" fmla="*/ 1570 w 1582"/>
                <a:gd name="T93" fmla="*/ 40 h 1598"/>
                <a:gd name="T94" fmla="*/ 1564 w 1582"/>
                <a:gd name="T95" fmla="*/ 32 h 1598"/>
                <a:gd name="T96" fmla="*/ 1554 w 1582"/>
                <a:gd name="T97" fmla="*/ 24 h 1598"/>
                <a:gd name="T98" fmla="*/ 1546 w 1582"/>
                <a:gd name="T99" fmla="*/ 16 h 1598"/>
                <a:gd name="T100" fmla="*/ 1534 w 1582"/>
                <a:gd name="T101" fmla="*/ 10 h 1598"/>
                <a:gd name="T102" fmla="*/ 1522 w 1582"/>
                <a:gd name="T103" fmla="*/ 6 h 1598"/>
                <a:gd name="T104" fmla="*/ 1508 w 1582"/>
                <a:gd name="T105" fmla="*/ 4 h 1598"/>
                <a:gd name="T106" fmla="*/ 1492 w 1582"/>
                <a:gd name="T107" fmla="*/ 0 h 1598"/>
                <a:gd name="T108" fmla="*/ 1476 w 1582"/>
                <a:gd name="T109" fmla="*/ 0 h 1598"/>
                <a:gd name="T110" fmla="*/ 1476 w 1582"/>
                <a:gd name="T111" fmla="*/ 0 h 159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582"/>
                <a:gd name="T169" fmla="*/ 0 h 1598"/>
                <a:gd name="T170" fmla="*/ 1582 w 1582"/>
                <a:gd name="T171" fmla="*/ 1598 h 159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582" h="1598">
                  <a:moveTo>
                    <a:pt x="1476" y="0"/>
                  </a:moveTo>
                  <a:lnTo>
                    <a:pt x="98" y="0"/>
                  </a:lnTo>
                  <a:lnTo>
                    <a:pt x="98" y="0"/>
                  </a:lnTo>
                  <a:lnTo>
                    <a:pt x="84" y="2"/>
                  </a:lnTo>
                  <a:lnTo>
                    <a:pt x="70" y="4"/>
                  </a:lnTo>
                  <a:lnTo>
                    <a:pt x="58" y="8"/>
                  </a:lnTo>
                  <a:lnTo>
                    <a:pt x="46" y="12"/>
                  </a:lnTo>
                  <a:lnTo>
                    <a:pt x="36" y="18"/>
                  </a:lnTo>
                  <a:lnTo>
                    <a:pt x="26" y="26"/>
                  </a:lnTo>
                  <a:lnTo>
                    <a:pt x="18" y="36"/>
                  </a:lnTo>
                  <a:lnTo>
                    <a:pt x="10" y="46"/>
                  </a:lnTo>
                  <a:lnTo>
                    <a:pt x="6" y="56"/>
                  </a:lnTo>
                  <a:lnTo>
                    <a:pt x="2" y="68"/>
                  </a:lnTo>
                  <a:lnTo>
                    <a:pt x="0" y="80"/>
                  </a:lnTo>
                  <a:lnTo>
                    <a:pt x="0" y="94"/>
                  </a:lnTo>
                  <a:lnTo>
                    <a:pt x="2" y="106"/>
                  </a:lnTo>
                  <a:lnTo>
                    <a:pt x="6" y="120"/>
                  </a:lnTo>
                  <a:lnTo>
                    <a:pt x="12" y="136"/>
                  </a:lnTo>
                  <a:lnTo>
                    <a:pt x="20" y="150"/>
                  </a:lnTo>
                  <a:lnTo>
                    <a:pt x="720" y="1538"/>
                  </a:lnTo>
                  <a:lnTo>
                    <a:pt x="720" y="1538"/>
                  </a:lnTo>
                  <a:lnTo>
                    <a:pt x="726" y="1552"/>
                  </a:lnTo>
                  <a:lnTo>
                    <a:pt x="734" y="1564"/>
                  </a:lnTo>
                  <a:lnTo>
                    <a:pt x="744" y="1574"/>
                  </a:lnTo>
                  <a:lnTo>
                    <a:pt x="752" y="1582"/>
                  </a:lnTo>
                  <a:lnTo>
                    <a:pt x="760" y="1588"/>
                  </a:lnTo>
                  <a:lnTo>
                    <a:pt x="770" y="1594"/>
                  </a:lnTo>
                  <a:lnTo>
                    <a:pt x="780" y="1596"/>
                  </a:lnTo>
                  <a:lnTo>
                    <a:pt x="788" y="1598"/>
                  </a:lnTo>
                  <a:lnTo>
                    <a:pt x="798" y="1596"/>
                  </a:lnTo>
                  <a:lnTo>
                    <a:pt x="808" y="1594"/>
                  </a:lnTo>
                  <a:lnTo>
                    <a:pt x="816" y="1588"/>
                  </a:lnTo>
                  <a:lnTo>
                    <a:pt x="826" y="1582"/>
                  </a:lnTo>
                  <a:lnTo>
                    <a:pt x="834" y="1574"/>
                  </a:lnTo>
                  <a:lnTo>
                    <a:pt x="842" y="1564"/>
                  </a:lnTo>
                  <a:lnTo>
                    <a:pt x="850" y="1552"/>
                  </a:lnTo>
                  <a:lnTo>
                    <a:pt x="858" y="1538"/>
                  </a:lnTo>
                  <a:lnTo>
                    <a:pt x="1566" y="140"/>
                  </a:lnTo>
                  <a:lnTo>
                    <a:pt x="1566" y="140"/>
                  </a:lnTo>
                  <a:lnTo>
                    <a:pt x="1572" y="126"/>
                  </a:lnTo>
                  <a:lnTo>
                    <a:pt x="1578" y="112"/>
                  </a:lnTo>
                  <a:lnTo>
                    <a:pt x="1580" y="98"/>
                  </a:lnTo>
                  <a:lnTo>
                    <a:pt x="1582" y="84"/>
                  </a:lnTo>
                  <a:lnTo>
                    <a:pt x="1582" y="72"/>
                  </a:lnTo>
                  <a:lnTo>
                    <a:pt x="1578" y="60"/>
                  </a:lnTo>
                  <a:lnTo>
                    <a:pt x="1576" y="50"/>
                  </a:lnTo>
                  <a:lnTo>
                    <a:pt x="1570" y="40"/>
                  </a:lnTo>
                  <a:lnTo>
                    <a:pt x="1564" y="32"/>
                  </a:lnTo>
                  <a:lnTo>
                    <a:pt x="1554" y="24"/>
                  </a:lnTo>
                  <a:lnTo>
                    <a:pt x="1546" y="16"/>
                  </a:lnTo>
                  <a:lnTo>
                    <a:pt x="1534" y="10"/>
                  </a:lnTo>
                  <a:lnTo>
                    <a:pt x="1522" y="6"/>
                  </a:lnTo>
                  <a:lnTo>
                    <a:pt x="1508" y="4"/>
                  </a:lnTo>
                  <a:lnTo>
                    <a:pt x="1492" y="0"/>
                  </a:lnTo>
                  <a:lnTo>
                    <a:pt x="1476" y="0"/>
                  </a:lnTo>
                  <a:lnTo>
                    <a:pt x="1476" y="0"/>
                  </a:lnTo>
                  <a:close/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  <p:sp>
          <p:nvSpPr>
            <p:cNvPr id="19" name="文本框 25"/>
            <p:cNvSpPr>
              <a:spLocks noChangeArrowheads="1"/>
            </p:cNvSpPr>
            <p:nvPr/>
          </p:nvSpPr>
          <p:spPr bwMode="auto">
            <a:xfrm>
              <a:off x="7160878" y="2082588"/>
              <a:ext cx="723490" cy="5309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4000" dirty="0">
                  <a:solidFill>
                    <a:schemeClr val="tx2"/>
                  </a:solidFill>
                  <a:latin typeface="Arial" panose="020B0604020202020204" pitchFamily="34" charset="0"/>
                  <a:cs typeface="+mn-ea"/>
                </a:rPr>
                <a:t>04</a:t>
              </a:r>
              <a:endParaRPr lang="zh-CN" altLang="en-US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endParaRPr>
            </a:p>
          </p:txBody>
        </p:sp>
        <p:sp>
          <p:nvSpPr>
            <p:cNvPr id="20" name="直接连接符 27"/>
            <p:cNvSpPr>
              <a:spLocks noChangeShapeType="1"/>
            </p:cNvSpPr>
            <p:nvPr/>
          </p:nvSpPr>
          <p:spPr bwMode="auto">
            <a:xfrm>
              <a:off x="6909242" y="2695631"/>
              <a:ext cx="1209952" cy="0"/>
            </a:xfrm>
            <a:prstGeom prst="line">
              <a:avLst/>
            </a:prstGeom>
            <a:noFill/>
            <a:ln w="12700" cap="flat" cmpd="sng">
              <a:solidFill>
                <a:srgbClr val="3F3F3F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121856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tx2"/>
                </a:solidFill>
                <a:latin typeface="Arial" panose="020B0604020202020204" pitchFamily="34" charset="0"/>
                <a:cs typeface="+mn-ea"/>
              </a:endParaRPr>
            </a:p>
          </p:txBody>
        </p:sp>
        <p:sp>
          <p:nvSpPr>
            <p:cNvPr id="21" name="矩形 28"/>
            <p:cNvSpPr>
              <a:spLocks noChangeArrowheads="1"/>
            </p:cNvSpPr>
            <p:nvPr/>
          </p:nvSpPr>
          <p:spPr bwMode="auto">
            <a:xfrm>
              <a:off x="6951894" y="2761403"/>
              <a:ext cx="1154430" cy="376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665" b="1" dirty="0">
                  <a:solidFill>
                    <a:schemeClr val="tx2"/>
                  </a:solidFill>
                  <a:latin typeface="Impact" panose="020B0806030902050204" pitchFamily="34" charset="0"/>
                  <a:cs typeface="+mn-ea"/>
                  <a:sym typeface="Impact" panose="020B0806030902050204" pitchFamily="34" charset="0"/>
                </a:rPr>
                <a:t>商品下架</a:t>
              </a:r>
              <a:endParaRPr lang="zh-CN" altLang="en-US" sz="2665" b="1" dirty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295467" y="4666382"/>
            <a:ext cx="7077076" cy="1938019"/>
            <a:chOff x="971600" y="3499785"/>
            <a:chExt cx="5307807" cy="1453514"/>
          </a:xfrm>
        </p:grpSpPr>
        <p:sp>
          <p:nvSpPr>
            <p:cNvPr id="23" name="矩形 30"/>
            <p:cNvSpPr>
              <a:spLocks noChangeArrowheads="1"/>
            </p:cNvSpPr>
            <p:nvPr/>
          </p:nvSpPr>
          <p:spPr bwMode="auto">
            <a:xfrm>
              <a:off x="971600" y="3499785"/>
              <a:ext cx="1753553" cy="1453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chemeClr val="tx2"/>
                  </a:solidFill>
                  <a:latin typeface="Impact" panose="020B0806030902050204" pitchFamily="34" charset="0"/>
                  <a:cs typeface="+mn-ea"/>
                  <a:sym typeface="Impact" panose="020B0806030902050204" pitchFamily="34" charset="0"/>
                </a:rPr>
                <a:t>用户如果想要创建的话，需填写好完整的信息，     提 交到后台，由管理员审核之后，决定改用户是否能创建用户。</a:t>
              </a:r>
              <a:endParaRPr lang="zh-CN" altLang="en-US" sz="1600" dirty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  <p:sp>
          <p:nvSpPr>
            <p:cNvPr id="24" name="矩形 34"/>
            <p:cNvSpPr>
              <a:spLocks noChangeArrowheads="1"/>
            </p:cNvSpPr>
            <p:nvPr/>
          </p:nvSpPr>
          <p:spPr bwMode="auto">
            <a:xfrm>
              <a:off x="4715878" y="3499785"/>
              <a:ext cx="1563529" cy="971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735" dirty="0">
                  <a:solidFill>
                    <a:schemeClr val="tx2"/>
                  </a:solidFill>
                  <a:latin typeface="Impact" panose="020B0806030902050204" pitchFamily="34" charset="0"/>
                  <a:cs typeface="+mn-ea"/>
                  <a:sym typeface="Impact" panose="020B0806030902050204" pitchFamily="34" charset="0"/>
                </a:rPr>
                <a:t>商家对于自家的商品信息，或者是图片进行修改操作。</a:t>
              </a:r>
              <a:endParaRPr lang="zh-CN" altLang="en-US" sz="1735" dirty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873659" y="1738684"/>
            <a:ext cx="7200901" cy="929006"/>
            <a:chOff x="2990969" y="1257340"/>
            <a:chExt cx="5400676" cy="696754"/>
          </a:xfrm>
        </p:grpSpPr>
        <p:sp>
          <p:nvSpPr>
            <p:cNvPr id="27" name="矩形 36"/>
            <p:cNvSpPr>
              <a:spLocks noChangeArrowheads="1"/>
            </p:cNvSpPr>
            <p:nvPr/>
          </p:nvSpPr>
          <p:spPr bwMode="auto">
            <a:xfrm>
              <a:off x="6832402" y="1257340"/>
              <a:ext cx="1559243" cy="6705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735" dirty="0">
                  <a:solidFill>
                    <a:schemeClr val="tx2"/>
                  </a:solidFill>
                  <a:latin typeface="Impact" panose="020B0806030902050204" pitchFamily="34" charset="0"/>
                  <a:cs typeface="+mn-ea"/>
                  <a:sym typeface="Impact" panose="020B0806030902050204" pitchFamily="34" charset="0"/>
                </a:rPr>
                <a:t>商家对于自家商品进行上下架操作</a:t>
              </a:r>
              <a:endParaRPr lang="zh-CN" altLang="en-US" sz="1735" dirty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  <p:sp>
          <p:nvSpPr>
            <p:cNvPr id="26" name="矩形 32"/>
            <p:cNvSpPr>
              <a:spLocks noChangeArrowheads="1"/>
            </p:cNvSpPr>
            <p:nvPr/>
          </p:nvSpPr>
          <p:spPr bwMode="auto">
            <a:xfrm>
              <a:off x="2990969" y="1331635"/>
              <a:ext cx="1897380" cy="6224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l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chemeClr val="tx2"/>
                  </a:solidFill>
                  <a:latin typeface="Impact" panose="020B0806030902050204" pitchFamily="34" charset="0"/>
                  <a:cs typeface="+mn-ea"/>
                  <a:sym typeface="Impact" panose="020B0806030902050204" pitchFamily="34" charset="0"/>
                </a:rPr>
                <a:t>成为商家之后，将需要上架的商品进行商家操作。</a:t>
              </a:r>
              <a:endParaRPr lang="zh-CN" altLang="en-US" sz="1600" dirty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68443" y="319365"/>
            <a:ext cx="5719010" cy="660956"/>
            <a:chOff x="568442" y="319364"/>
            <a:chExt cx="5719015" cy="660958"/>
          </a:xfrm>
        </p:grpSpPr>
        <p:sp>
          <p:nvSpPr>
            <p:cNvPr id="29" name="文本框 23"/>
            <p:cNvSpPr txBox="1"/>
            <p:nvPr/>
          </p:nvSpPr>
          <p:spPr>
            <a:xfrm>
              <a:off x="665958" y="319364"/>
              <a:ext cx="2357122" cy="4203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>
                  <a:solidFill>
                    <a:schemeClr val="bg2"/>
                  </a:solidFill>
                  <a:latin typeface="+mn-ea"/>
                  <a:cs typeface="+mn-ea"/>
                </a:rPr>
                <a:t>商品模块业务概述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31" name="文本框 23"/>
            <p:cNvSpPr txBox="1"/>
            <p:nvPr/>
          </p:nvSpPr>
          <p:spPr>
            <a:xfrm>
              <a:off x="2949894" y="683141"/>
              <a:ext cx="3337563" cy="2971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1335" dirty="0">
                  <a:solidFill>
                    <a:srgbClr val="262626"/>
                  </a:solidFill>
                  <a:latin typeface="微软雅黑" panose="020B0503020204020204" pitchFamily="34" charset="-122"/>
                  <a:cs typeface="+mn-ea"/>
                </a:rPr>
                <a:t>Commodity module business overview</a:t>
              </a:r>
              <a:endParaRPr lang="en-US" altLang="zh-CN" sz="1335" dirty="0">
                <a:solidFill>
                  <a:srgbClr val="262626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8900000" flipH="1">
            <a:off x="2433347" y="273940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58674" y="2921170"/>
            <a:ext cx="134186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accent5"/>
                </a:solidFill>
                <a:latin typeface="+mn-ea"/>
              </a:rPr>
              <a:t>04</a:t>
            </a:r>
            <a:endParaRPr lang="zh-CN" altLang="en-US" sz="6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59220" y="3032896"/>
            <a:ext cx="3987758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>
                <a:solidFill>
                  <a:schemeClr val="accent5"/>
                </a:solidFill>
                <a:latin typeface="+mn-ea"/>
              </a:rPr>
              <a:t>个人信息管理</a:t>
            </a:r>
            <a:endParaRPr lang="zh-CN" altLang="en-US" sz="4800">
              <a:solidFill>
                <a:schemeClr val="accent5"/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3253318" y="932723"/>
            <a:ext cx="1483783" cy="1113367"/>
          </a:xfrm>
          <a:prstGeom prst="triangle">
            <a:avLst>
              <a:gd name="adj" fmla="val 50000"/>
            </a:avLst>
          </a:prstGeom>
          <a:noFill/>
          <a:ln w="19050">
            <a:solidFill>
              <a:schemeClr val="tx1"/>
            </a:solidFill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defTabSz="121856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chemeClr val="tx2"/>
              </a:solidFill>
              <a:ea typeface="+mn-ea"/>
              <a:cs typeface="+mn-ea"/>
            </a:endParaRPr>
          </a:p>
        </p:txBody>
      </p:sp>
      <p:sp>
        <p:nvSpPr>
          <p:cNvPr id="30" name="AutoShape 3"/>
          <p:cNvSpPr/>
          <p:nvPr/>
        </p:nvSpPr>
        <p:spPr bwMode="auto">
          <a:xfrm rot="10800000">
            <a:off x="2760134" y="2215423"/>
            <a:ext cx="2470151" cy="607483"/>
          </a:xfrm>
          <a:custGeom>
            <a:avLst/>
            <a:gdLst>
              <a:gd name="T0" fmla="*/ 0 w 21600"/>
              <a:gd name="T1" fmla="*/ 0 h 21600"/>
              <a:gd name="T2" fmla="*/ 3428 w 21600"/>
              <a:gd name="T3" fmla="*/ 21600 h 21600"/>
              <a:gd name="T4" fmla="*/ 18172 w 21600"/>
              <a:gd name="T5" fmla="*/ 21600 h 21600"/>
              <a:gd name="T6" fmla="*/ 21600 w 21600"/>
              <a:gd name="T7" fmla="*/ 0 h 21600"/>
              <a:gd name="T8" fmla="*/ 3514 w 21600"/>
              <a:gd name="T9" fmla="*/ 3514 h 21600"/>
              <a:gd name="T10" fmla="*/ 18086 w 21600"/>
              <a:gd name="T11" fmla="*/ 180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3428" y="21600"/>
                </a:lnTo>
                <a:lnTo>
                  <a:pt x="18172" y="21600"/>
                </a:lnTo>
                <a:lnTo>
                  <a:pt x="21600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defTabSz="121856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1" name="AutoShape 4"/>
          <p:cNvSpPr/>
          <p:nvPr/>
        </p:nvSpPr>
        <p:spPr bwMode="auto">
          <a:xfrm rot="10800000">
            <a:off x="2125134" y="3030339"/>
            <a:ext cx="3786717" cy="937684"/>
          </a:xfrm>
          <a:custGeom>
            <a:avLst/>
            <a:gdLst>
              <a:gd name="T0" fmla="*/ 0 w 21600"/>
              <a:gd name="T1" fmla="*/ 0 h 21600"/>
              <a:gd name="T2" fmla="*/ 3428 w 21600"/>
              <a:gd name="T3" fmla="*/ 21600 h 21600"/>
              <a:gd name="T4" fmla="*/ 18172 w 21600"/>
              <a:gd name="T5" fmla="*/ 21600 h 21600"/>
              <a:gd name="T6" fmla="*/ 21600 w 21600"/>
              <a:gd name="T7" fmla="*/ 0 h 21600"/>
              <a:gd name="T8" fmla="*/ 3514 w 21600"/>
              <a:gd name="T9" fmla="*/ 3514 h 21600"/>
              <a:gd name="T10" fmla="*/ 18086 w 21600"/>
              <a:gd name="T11" fmla="*/ 180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3428" y="21600"/>
                </a:lnTo>
                <a:lnTo>
                  <a:pt x="18172" y="21600"/>
                </a:lnTo>
                <a:lnTo>
                  <a:pt x="21600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defTabSz="121856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2" name="AutoShape 5"/>
          <p:cNvSpPr/>
          <p:nvPr/>
        </p:nvSpPr>
        <p:spPr bwMode="auto">
          <a:xfrm rot="10800000">
            <a:off x="1083734" y="4181806"/>
            <a:ext cx="5822951" cy="1439333"/>
          </a:xfrm>
          <a:custGeom>
            <a:avLst/>
            <a:gdLst>
              <a:gd name="T0" fmla="*/ 0 w 21600"/>
              <a:gd name="T1" fmla="*/ 0 h 21600"/>
              <a:gd name="T2" fmla="*/ 3428 w 21600"/>
              <a:gd name="T3" fmla="*/ 21600 h 21600"/>
              <a:gd name="T4" fmla="*/ 18172 w 21600"/>
              <a:gd name="T5" fmla="*/ 21600 h 21600"/>
              <a:gd name="T6" fmla="*/ 21600 w 21600"/>
              <a:gd name="T7" fmla="*/ 0 h 21600"/>
              <a:gd name="T8" fmla="*/ 3514 w 21600"/>
              <a:gd name="T9" fmla="*/ 3514 h 21600"/>
              <a:gd name="T10" fmla="*/ 18086 w 21600"/>
              <a:gd name="T11" fmla="*/ 1808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3428" y="21600"/>
                </a:lnTo>
                <a:lnTo>
                  <a:pt x="18172" y="21600"/>
                </a:lnTo>
                <a:lnTo>
                  <a:pt x="21600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defTabSz="121856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5274733" y="1203655"/>
            <a:ext cx="6002867" cy="3822700"/>
            <a:chOff x="3956050" y="1190773"/>
            <a:chExt cx="4502150" cy="2867025"/>
          </a:xfrm>
        </p:grpSpPr>
        <p:sp>
          <p:nvSpPr>
            <p:cNvPr id="34" name="Rectangle 20"/>
            <p:cNvSpPr>
              <a:spLocks noChangeArrowheads="1"/>
            </p:cNvSpPr>
            <p:nvPr/>
          </p:nvSpPr>
          <p:spPr bwMode="auto">
            <a:xfrm>
              <a:off x="3956050" y="1190773"/>
              <a:ext cx="4502150" cy="352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用户行使对于商品的操作</a:t>
              </a:r>
              <a:endParaRPr lang="zh-CN" altLang="en-US" sz="1600" dirty="0">
                <a:solidFill>
                  <a:schemeClr val="tx2"/>
                </a:solidFill>
                <a:latin typeface="+mn-ea"/>
                <a:ea typeface="+mn-ea"/>
                <a:cs typeface="+mn-ea"/>
              </a:endParaRPr>
            </a:p>
          </p:txBody>
        </p:sp>
        <p:sp>
          <p:nvSpPr>
            <p:cNvPr id="35" name="Rectangle 23"/>
            <p:cNvSpPr>
              <a:spLocks noChangeArrowheads="1"/>
            </p:cNvSpPr>
            <p:nvPr/>
          </p:nvSpPr>
          <p:spPr bwMode="auto">
            <a:xfrm>
              <a:off x="4416425" y="1949598"/>
              <a:ext cx="4041775" cy="352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查看用户相关信息</a:t>
              </a:r>
              <a:endParaRPr lang="zh-CN" altLang="en-US" sz="2000" dirty="0">
                <a:solidFill>
                  <a:schemeClr val="tx2"/>
                </a:solidFill>
                <a:latin typeface="+mn-ea"/>
                <a:ea typeface="+mn-ea"/>
                <a:cs typeface="+mn-ea"/>
              </a:endParaRPr>
            </a:p>
          </p:txBody>
        </p:sp>
        <p:sp>
          <p:nvSpPr>
            <p:cNvPr id="37" name="Rectangle 26"/>
            <p:cNvSpPr>
              <a:spLocks noChangeArrowheads="1"/>
            </p:cNvSpPr>
            <p:nvPr/>
          </p:nvSpPr>
          <p:spPr bwMode="auto">
            <a:xfrm>
              <a:off x="4433729" y="2683659"/>
              <a:ext cx="3649662" cy="352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80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注册成为用户</a:t>
              </a:r>
              <a:endParaRPr lang="zh-CN" altLang="en-US" sz="2800">
                <a:solidFill>
                  <a:schemeClr val="tx2"/>
                </a:solidFill>
                <a:latin typeface="+mn-ea"/>
                <a:ea typeface="+mn-ea"/>
                <a:cs typeface="+mn-ea"/>
              </a:endParaRPr>
            </a:p>
          </p:txBody>
        </p:sp>
        <p:sp>
          <p:nvSpPr>
            <p:cNvPr id="38" name="Rectangle 29"/>
            <p:cNvSpPr>
              <a:spLocks noChangeArrowheads="1"/>
            </p:cNvSpPr>
            <p:nvPr/>
          </p:nvSpPr>
          <p:spPr bwMode="auto">
            <a:xfrm>
              <a:off x="5491163" y="3705373"/>
              <a:ext cx="2967037" cy="352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3F3F3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2400">
                  <a:solidFill>
                    <a:schemeClr val="tx2"/>
                  </a:solidFill>
                  <a:latin typeface="+mn-ea"/>
                  <a:ea typeface="+mn-ea"/>
                  <a:cs typeface="+mn-ea"/>
                </a:rPr>
                <a:t>用户信息修改</a:t>
              </a:r>
              <a:endParaRPr lang="zh-CN" altLang="en-US" sz="2400">
                <a:solidFill>
                  <a:schemeClr val="tx2"/>
                </a:solidFill>
                <a:latin typeface="+mn-ea"/>
                <a:ea typeface="+mn-ea"/>
                <a:cs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71923" y="181570"/>
            <a:ext cx="7788475" cy="613332"/>
            <a:chOff x="568442" y="319364"/>
            <a:chExt cx="7788481" cy="613333"/>
          </a:xfrm>
        </p:grpSpPr>
        <p:sp>
          <p:nvSpPr>
            <p:cNvPr id="41" name="文本框 23"/>
            <p:cNvSpPr txBox="1"/>
            <p:nvPr/>
          </p:nvSpPr>
          <p:spPr>
            <a:xfrm>
              <a:off x="665958" y="319364"/>
              <a:ext cx="2900682" cy="4203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35" dirty="0">
                  <a:solidFill>
                    <a:schemeClr val="bg2"/>
                  </a:solidFill>
                  <a:latin typeface="+mn-ea"/>
                  <a:cs typeface="+mn-ea"/>
                </a:rPr>
                <a:t>个人信息管理业务概述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42" name="等腰三角形 41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3" name="文本框 23"/>
            <p:cNvSpPr txBox="1"/>
            <p:nvPr/>
          </p:nvSpPr>
          <p:spPr>
            <a:xfrm>
              <a:off x="3566479" y="635516"/>
              <a:ext cx="4790444" cy="2971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1335" dirty="0">
                  <a:solidFill>
                    <a:srgbClr val="262626"/>
                  </a:solidFill>
                  <a:latin typeface="微软雅黑" panose="020B0503020204020204" pitchFamily="34" charset="-122"/>
                  <a:cs typeface="+mn-ea"/>
                </a:rPr>
                <a:t>Overview of Personal Information Management Business</a:t>
              </a:r>
              <a:endParaRPr lang="en-US" altLang="zh-CN" sz="1335" dirty="0">
                <a:solidFill>
                  <a:srgbClr val="262626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8900000" flipH="1">
            <a:off x="2433347" y="273940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58674" y="2921170"/>
            <a:ext cx="1341868" cy="110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accent5"/>
                </a:solidFill>
                <a:latin typeface="+mn-ea"/>
              </a:rPr>
              <a:t>05</a:t>
            </a:r>
            <a:endParaRPr lang="zh-CN" altLang="en-US" sz="6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59220" y="3032896"/>
            <a:ext cx="3987758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>
                <a:solidFill>
                  <a:schemeClr val="accent5"/>
                </a:solidFill>
                <a:latin typeface="+mn-ea"/>
              </a:rPr>
              <a:t>订单模块</a:t>
            </a:r>
            <a:endParaRPr lang="zh-CN" altLang="en-US" sz="4800">
              <a:solidFill>
                <a:schemeClr val="accent5"/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AutoShape 5"/>
          <p:cNvSpPr>
            <a:spLocks noChangeArrowheads="1"/>
          </p:cNvSpPr>
          <p:nvPr/>
        </p:nvSpPr>
        <p:spPr bwMode="auto">
          <a:xfrm>
            <a:off x="2467431" y="1757881"/>
            <a:ext cx="1406863" cy="1217091"/>
          </a:xfrm>
          <a:prstGeom prst="hexagon">
            <a:avLst>
              <a:gd name="adj" fmla="val 28898"/>
              <a:gd name="vf" fmla="val 115470"/>
            </a:avLst>
          </a:prstGeom>
          <a:noFill/>
          <a:ln w="19050">
            <a:solidFill>
              <a:schemeClr val="tx1"/>
            </a:solidFill>
          </a:ln>
          <a:effectLst/>
        </p:spPr>
        <p:txBody>
          <a:bodyPr wrap="none" anchor="ctr"/>
          <a:lstStyle/>
          <a:p>
            <a:pPr algn="ctr"/>
            <a:r>
              <a:rPr lang="zh-CN" altLang="en-US" sz="2400" dirty="0">
                <a:solidFill>
                  <a:srgbClr val="262626"/>
                </a:solidFill>
                <a:cs typeface="+mn-ea"/>
              </a:rPr>
              <a:t>注册</a:t>
            </a:r>
            <a:endParaRPr lang="zh-CN" altLang="en-US" sz="2400" dirty="0">
              <a:solidFill>
                <a:srgbClr val="262626"/>
              </a:solidFill>
              <a:cs typeface="+mn-ea"/>
            </a:endParaRPr>
          </a:p>
        </p:txBody>
      </p:sp>
      <p:sp>
        <p:nvSpPr>
          <p:cNvPr id="3" name="AutoShape 6"/>
          <p:cNvSpPr>
            <a:spLocks noChangeArrowheads="1"/>
          </p:cNvSpPr>
          <p:nvPr/>
        </p:nvSpPr>
        <p:spPr bwMode="auto">
          <a:xfrm>
            <a:off x="1392669" y="2420257"/>
            <a:ext cx="1406863" cy="1217092"/>
          </a:xfrm>
          <a:prstGeom prst="hexagon">
            <a:avLst>
              <a:gd name="adj" fmla="val 28898"/>
              <a:gd name="vf" fmla="val 115470"/>
            </a:avLst>
          </a:prstGeom>
          <a:noFill/>
          <a:ln w="19050">
            <a:solidFill>
              <a:schemeClr val="tx1"/>
            </a:solidFill>
          </a:ln>
          <a:effectLst/>
        </p:spPr>
        <p:txBody>
          <a:bodyPr wrap="none" anchor="ctr"/>
          <a:lstStyle/>
          <a:p>
            <a:pPr algn="ctr"/>
            <a:r>
              <a:rPr lang="zh-CN" altLang="en-US" sz="2400" dirty="0">
                <a:solidFill>
                  <a:srgbClr val="262626"/>
                </a:solidFill>
                <a:cs typeface="+mn-ea"/>
              </a:rPr>
              <a:t>浏览</a:t>
            </a:r>
            <a:endParaRPr lang="zh-CN" altLang="en-US" sz="2400" dirty="0">
              <a:solidFill>
                <a:srgbClr val="262626"/>
              </a:solidFill>
              <a:cs typeface="+mn-ea"/>
            </a:endParaRPr>
          </a:p>
        </p:txBody>
      </p:sp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2467431" y="3082631"/>
            <a:ext cx="1406863" cy="1217091"/>
          </a:xfrm>
          <a:prstGeom prst="hexagon">
            <a:avLst>
              <a:gd name="adj" fmla="val 28898"/>
              <a:gd name="vf" fmla="val 115470"/>
            </a:avLst>
          </a:prstGeom>
          <a:noFill/>
          <a:ln w="19050">
            <a:solidFill>
              <a:schemeClr val="tx1"/>
            </a:solidFill>
          </a:ln>
          <a:effectLst/>
        </p:spPr>
        <p:txBody>
          <a:bodyPr wrap="none" anchor="ctr"/>
          <a:lstStyle/>
          <a:p>
            <a:pPr algn="ctr"/>
            <a:r>
              <a:rPr lang="zh-CN" altLang="en-US" sz="2400" dirty="0">
                <a:solidFill>
                  <a:srgbClr val="262626"/>
                </a:solidFill>
                <a:cs typeface="+mn-ea"/>
              </a:rPr>
              <a:t>登录</a:t>
            </a:r>
            <a:endParaRPr lang="zh-CN" altLang="en-US" sz="2400" dirty="0">
              <a:solidFill>
                <a:srgbClr val="262626"/>
              </a:solidFill>
              <a:cs typeface="+mn-ea"/>
            </a:endParaRPr>
          </a:p>
        </p:txBody>
      </p:sp>
      <p:sp>
        <p:nvSpPr>
          <p:cNvPr id="5" name="AutoShape 8"/>
          <p:cNvSpPr>
            <a:spLocks noChangeArrowheads="1"/>
          </p:cNvSpPr>
          <p:nvPr/>
        </p:nvSpPr>
        <p:spPr bwMode="auto">
          <a:xfrm>
            <a:off x="3544018" y="2420257"/>
            <a:ext cx="1406863" cy="1217092"/>
          </a:xfrm>
          <a:prstGeom prst="hexagon">
            <a:avLst>
              <a:gd name="adj" fmla="val 28898"/>
              <a:gd name="vf" fmla="val 115470"/>
            </a:avLst>
          </a:prstGeom>
          <a:noFill/>
          <a:ln w="19050">
            <a:solidFill>
              <a:schemeClr val="tx1"/>
            </a:solidFill>
          </a:ln>
          <a:effectLst/>
        </p:spPr>
        <p:txBody>
          <a:bodyPr wrap="none" anchor="ctr"/>
          <a:lstStyle/>
          <a:p>
            <a:pPr algn="ctr"/>
            <a:r>
              <a:rPr lang="zh-CN" altLang="en-US" dirty="0">
                <a:solidFill>
                  <a:srgbClr val="262626"/>
                </a:solidFill>
                <a:cs typeface="+mn-ea"/>
              </a:rPr>
              <a:t>放在购物车</a:t>
            </a:r>
            <a:endParaRPr lang="zh-CN" altLang="en-US" dirty="0">
              <a:solidFill>
                <a:srgbClr val="262626"/>
              </a:solidFill>
              <a:cs typeface="+mn-ea"/>
            </a:endParaRPr>
          </a:p>
        </p:txBody>
      </p:sp>
      <p:sp>
        <p:nvSpPr>
          <p:cNvPr id="6" name="AutoShape 9"/>
          <p:cNvSpPr>
            <a:spLocks noChangeArrowheads="1"/>
          </p:cNvSpPr>
          <p:nvPr/>
        </p:nvSpPr>
        <p:spPr bwMode="auto">
          <a:xfrm>
            <a:off x="1392669" y="3745006"/>
            <a:ext cx="1406863" cy="1217092"/>
          </a:xfrm>
          <a:prstGeom prst="hexagon">
            <a:avLst>
              <a:gd name="adj" fmla="val 28898"/>
              <a:gd name="vf" fmla="val 115470"/>
            </a:avLst>
          </a:prstGeom>
          <a:noFill/>
          <a:ln w="19050">
            <a:solidFill>
              <a:schemeClr val="tx1"/>
            </a:solidFill>
          </a:ln>
          <a:effectLst/>
        </p:spPr>
        <p:txBody>
          <a:bodyPr wrap="none" anchor="ctr"/>
          <a:lstStyle/>
          <a:p>
            <a:pPr algn="ctr"/>
            <a:r>
              <a:rPr lang="zh-CN" altLang="en-US" sz="2400" dirty="0">
                <a:solidFill>
                  <a:srgbClr val="262626"/>
                </a:solidFill>
                <a:cs typeface="+mn-ea"/>
              </a:rPr>
              <a:t>考虑再三</a:t>
            </a:r>
            <a:endParaRPr lang="zh-CN" altLang="en-US" sz="2400" dirty="0">
              <a:solidFill>
                <a:srgbClr val="262626"/>
              </a:solidFill>
              <a:cs typeface="+mn-ea"/>
            </a:endParaRPr>
          </a:p>
        </p:txBody>
      </p:sp>
      <p:sp>
        <p:nvSpPr>
          <p:cNvPr id="7" name="AutoShape 10"/>
          <p:cNvSpPr>
            <a:spLocks noChangeArrowheads="1"/>
          </p:cNvSpPr>
          <p:nvPr/>
        </p:nvSpPr>
        <p:spPr bwMode="auto">
          <a:xfrm>
            <a:off x="2500275" y="4348989"/>
            <a:ext cx="1406863" cy="1217091"/>
          </a:xfrm>
          <a:prstGeom prst="hexagon">
            <a:avLst>
              <a:gd name="adj" fmla="val 28898"/>
              <a:gd name="vf" fmla="val 115470"/>
            </a:avLst>
          </a:prstGeom>
          <a:noFill/>
          <a:ln w="19050">
            <a:solidFill>
              <a:schemeClr val="tx1"/>
            </a:solidFill>
          </a:ln>
          <a:effectLst/>
        </p:spPr>
        <p:txBody>
          <a:bodyPr wrap="none" anchor="ctr"/>
          <a:lstStyle/>
          <a:p>
            <a:pPr algn="ctr"/>
            <a:r>
              <a:rPr lang="zh-CN" altLang="en-US" sz="2400" dirty="0">
                <a:solidFill>
                  <a:srgbClr val="262626"/>
                </a:solidFill>
                <a:cs typeface="+mn-ea"/>
              </a:rPr>
              <a:t>购买商品</a:t>
            </a:r>
            <a:endParaRPr lang="zh-CN" altLang="en-US" sz="2400" dirty="0">
              <a:solidFill>
                <a:srgbClr val="262626"/>
              </a:solidFill>
              <a:cs typeface="+mn-ea"/>
            </a:endParaRPr>
          </a:p>
        </p:txBody>
      </p:sp>
      <p:sp>
        <p:nvSpPr>
          <p:cNvPr id="8" name="AutoShape 11"/>
          <p:cNvSpPr>
            <a:spLocks noChangeArrowheads="1"/>
          </p:cNvSpPr>
          <p:nvPr/>
        </p:nvSpPr>
        <p:spPr bwMode="auto">
          <a:xfrm>
            <a:off x="3626131" y="3686615"/>
            <a:ext cx="1406863" cy="1217092"/>
          </a:xfrm>
          <a:prstGeom prst="hexagon">
            <a:avLst>
              <a:gd name="adj" fmla="val 28898"/>
              <a:gd name="vf" fmla="val 115470"/>
            </a:avLst>
          </a:prstGeom>
          <a:noFill/>
          <a:ln w="19050">
            <a:solidFill>
              <a:schemeClr val="tx1"/>
            </a:solidFill>
            <a:prstDash val="dash"/>
            <a:miter lim="800000"/>
          </a:ln>
          <a:effectLst/>
        </p:spPr>
        <p:txBody>
          <a:bodyPr wrap="none" anchor="ctr"/>
          <a:lstStyle/>
          <a:p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sp>
        <p:nvSpPr>
          <p:cNvPr id="9" name="Line 13"/>
          <p:cNvSpPr>
            <a:spLocks noChangeShapeType="1"/>
          </p:cNvSpPr>
          <p:nvPr/>
        </p:nvSpPr>
        <p:spPr bwMode="auto">
          <a:xfrm>
            <a:off x="5116931" y="4323444"/>
            <a:ext cx="2563739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sp>
        <p:nvSpPr>
          <p:cNvPr id="10" name="AutoShape 14"/>
          <p:cNvSpPr>
            <a:spLocks noChangeArrowheads="1"/>
          </p:cNvSpPr>
          <p:nvPr/>
        </p:nvSpPr>
        <p:spPr bwMode="auto">
          <a:xfrm>
            <a:off x="7846720" y="2916581"/>
            <a:ext cx="3145825" cy="2720665"/>
          </a:xfrm>
          <a:prstGeom prst="hexagon">
            <a:avLst>
              <a:gd name="adj" fmla="val 28907"/>
              <a:gd name="vf" fmla="val 115470"/>
            </a:avLst>
          </a:prstGeom>
          <a:noFill/>
          <a:ln w="19050">
            <a:solidFill>
              <a:schemeClr val="tx1"/>
            </a:solidFill>
          </a:ln>
          <a:effectLst/>
        </p:spPr>
        <p:txBody>
          <a:bodyPr wrap="none" anchor="ctr"/>
          <a:lstStyle/>
          <a:p>
            <a:pPr algn="ctr"/>
            <a:r>
              <a:rPr lang="zh-CN" altLang="en-US" sz="2400" dirty="0">
                <a:solidFill>
                  <a:srgbClr val="262626"/>
                </a:solidFill>
                <a:cs typeface="+mn-ea"/>
              </a:rPr>
              <a:t>订单评价</a:t>
            </a:r>
            <a:endParaRPr lang="zh-CN" altLang="en-US" sz="2400" dirty="0">
              <a:solidFill>
                <a:srgbClr val="262626"/>
              </a:solidFill>
              <a:cs typeface="+mn-ea"/>
            </a:endParaRPr>
          </a:p>
        </p:txBody>
      </p:sp>
      <p:sp>
        <p:nvSpPr>
          <p:cNvPr id="11" name="Rectangle 15"/>
          <p:cNvSpPr>
            <a:spLocks noChangeArrowheads="1"/>
          </p:cNvSpPr>
          <p:nvPr/>
        </p:nvSpPr>
        <p:spPr bwMode="auto">
          <a:xfrm>
            <a:off x="5281157" y="3909231"/>
            <a:ext cx="2233463" cy="41238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none" anchor="ctr"/>
          <a:lstStyle/>
          <a:p>
            <a:pPr algn="ctr"/>
            <a:r>
              <a:rPr lang="zh-CN" altLang="en-US" sz="2400" dirty="0">
                <a:solidFill>
                  <a:srgbClr val="262626"/>
                </a:solidFill>
                <a:cs typeface="+mn-ea"/>
              </a:rPr>
              <a:t>收到宝贝</a:t>
            </a:r>
            <a:endParaRPr lang="zh-CN" altLang="en-US" sz="2400" dirty="0">
              <a:solidFill>
                <a:srgbClr val="262626"/>
              </a:solidFill>
              <a:cs typeface="+mn-ea"/>
            </a:endParaRPr>
          </a:p>
        </p:txBody>
      </p:sp>
      <p:sp>
        <p:nvSpPr>
          <p:cNvPr id="12" name="Rectangle 16"/>
          <p:cNvSpPr>
            <a:spLocks noChangeArrowheads="1"/>
          </p:cNvSpPr>
          <p:nvPr/>
        </p:nvSpPr>
        <p:spPr bwMode="auto">
          <a:xfrm>
            <a:off x="6027470" y="1013393"/>
            <a:ext cx="4799025" cy="1074763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none" anchor="ctr"/>
          <a:lstStyle/>
          <a:p>
            <a:pPr algn="ctr"/>
            <a:r>
              <a:rPr lang="zh-CN" altLang="en-US" sz="3200" b="1" dirty="0">
                <a:solidFill>
                  <a:srgbClr val="262626"/>
                </a:solidFill>
                <a:cs typeface="+mn-ea"/>
              </a:rPr>
              <a:t>订单产生过程</a:t>
            </a:r>
            <a:endParaRPr lang="zh-CN" altLang="en-US" sz="3200" b="1" dirty="0">
              <a:solidFill>
                <a:srgbClr val="262626"/>
              </a:solidFill>
              <a:cs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68325" y="319405"/>
            <a:ext cx="7677151" cy="420370"/>
            <a:chOff x="568442" y="319364"/>
            <a:chExt cx="5146591" cy="523093"/>
          </a:xfrm>
        </p:grpSpPr>
        <p:sp>
          <p:nvSpPr>
            <p:cNvPr id="14" name="文本框 23"/>
            <p:cNvSpPr txBox="1"/>
            <p:nvPr/>
          </p:nvSpPr>
          <p:spPr>
            <a:xfrm>
              <a:off x="665958" y="319364"/>
              <a:ext cx="2900682" cy="5230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135">
                  <a:solidFill>
                    <a:schemeClr val="accent5"/>
                  </a:solidFill>
                  <a:latin typeface="+mn-ea"/>
                  <a:sym typeface="+mn-ea"/>
                </a:rPr>
                <a:t>订单模块业务详情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15" name="等腰三角形 14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16" name="文本框 23"/>
            <p:cNvSpPr txBox="1"/>
            <p:nvPr/>
          </p:nvSpPr>
          <p:spPr>
            <a:xfrm>
              <a:off x="2618139" y="472657"/>
              <a:ext cx="3096894" cy="3698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35" dirty="0">
                  <a:solidFill>
                    <a:srgbClr val="262626"/>
                  </a:solidFill>
                  <a:latin typeface="微软雅黑" panose="020B0503020204020204" pitchFamily="34" charset="-122"/>
                  <a:cs typeface="+mn-ea"/>
                </a:rPr>
                <a:t>Order Management Module Business Details</a:t>
              </a:r>
              <a:endParaRPr lang="en-US" altLang="zh-CN" sz="1335" dirty="0">
                <a:solidFill>
                  <a:srgbClr val="262626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000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8900000" flipH="1">
            <a:off x="2433347" y="273940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58674" y="2921170"/>
            <a:ext cx="1341868" cy="110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accent5"/>
                </a:solidFill>
                <a:latin typeface="+mn-ea"/>
              </a:rPr>
              <a:t>05</a:t>
            </a:r>
            <a:endParaRPr lang="zh-CN" altLang="en-US" sz="6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59220" y="3032896"/>
            <a:ext cx="3987758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>
                <a:solidFill>
                  <a:schemeClr val="accent5"/>
                </a:solidFill>
                <a:latin typeface="+mn-ea"/>
              </a:rPr>
              <a:t>管理员模块</a:t>
            </a:r>
            <a:endParaRPr lang="zh-CN" altLang="en-US" sz="4800">
              <a:solidFill>
                <a:schemeClr val="accent5"/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0" y="28575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3409392" y="3310783"/>
            <a:ext cx="5378709" cy="1728191"/>
            <a:chOff x="2557044" y="2483087"/>
            <a:chExt cx="4034032" cy="1296143"/>
          </a:xfrm>
        </p:grpSpPr>
        <p:sp>
          <p:nvSpPr>
            <p:cNvPr id="24" name="Line 34"/>
            <p:cNvSpPr>
              <a:spLocks noChangeShapeType="1"/>
            </p:cNvSpPr>
            <p:nvPr/>
          </p:nvSpPr>
          <p:spPr bwMode="auto">
            <a:xfrm rot="618245" flipV="1">
              <a:off x="4879539" y="2483087"/>
              <a:ext cx="117053" cy="1046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5" name="Line 35"/>
            <p:cNvSpPr>
              <a:spLocks noChangeShapeType="1"/>
            </p:cNvSpPr>
            <p:nvPr/>
          </p:nvSpPr>
          <p:spPr bwMode="auto">
            <a:xfrm rot="618245" flipH="1" flipV="1">
              <a:off x="4208628" y="2554460"/>
              <a:ext cx="432523" cy="8493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 rot="618245" flipH="1" flipV="1">
              <a:off x="3363565" y="2982702"/>
              <a:ext cx="1029206" cy="4667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 rot="618245" flipH="1">
              <a:off x="2557044" y="3566538"/>
              <a:ext cx="1750079" cy="242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 rot="618245" flipV="1">
              <a:off x="5096515" y="2825680"/>
              <a:ext cx="662346" cy="765124"/>
            </a:xfrm>
            <a:prstGeom prst="line">
              <a:avLst/>
            </a:prstGeom>
            <a:noFill/>
            <a:ln w="9525">
              <a:solidFill>
                <a:srgbClr val="3F3F3F"/>
              </a:solidFill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0" name="Line 39"/>
            <p:cNvSpPr>
              <a:spLocks noChangeShapeType="1"/>
            </p:cNvSpPr>
            <p:nvPr/>
          </p:nvSpPr>
          <p:spPr bwMode="auto">
            <a:xfrm rot="618245" flipV="1">
              <a:off x="5293506" y="3303883"/>
              <a:ext cx="1297570" cy="4753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</p:grpSp>
      <p:sp>
        <p:nvSpPr>
          <p:cNvPr id="32" name="Oval 20"/>
          <p:cNvSpPr>
            <a:spLocks noChangeArrowheads="1"/>
          </p:cNvSpPr>
          <p:nvPr/>
        </p:nvSpPr>
        <p:spPr bwMode="auto">
          <a:xfrm>
            <a:off x="4824627" y="2187916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2800" dirty="0">
                <a:solidFill>
                  <a:schemeClr val="tx2"/>
                </a:solidFill>
                <a:cs typeface="+mn-ea"/>
              </a:rPr>
              <a:t>订单管理</a:t>
            </a:r>
            <a:endParaRPr lang="en-US" altLang="zh-CN" sz="28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33" name="Oval 25"/>
          <p:cNvSpPr>
            <a:spLocks noChangeArrowheads="1"/>
          </p:cNvSpPr>
          <p:nvPr/>
        </p:nvSpPr>
        <p:spPr bwMode="auto">
          <a:xfrm>
            <a:off x="6584747" y="2188512"/>
            <a:ext cx="1077265" cy="1073457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cs typeface="+mn-ea"/>
              </a:rPr>
              <a:t>个人信息管理</a:t>
            </a:r>
            <a:endParaRPr lang="en-US" altLang="zh-CN" sz="24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34" name="Oval 5"/>
          <p:cNvSpPr>
            <a:spLocks noChangeArrowheads="1"/>
          </p:cNvSpPr>
          <p:nvPr/>
        </p:nvSpPr>
        <p:spPr bwMode="auto">
          <a:xfrm>
            <a:off x="2286448" y="3929352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zh-CN" altLang="en-US" sz="2800" dirty="0">
                <a:solidFill>
                  <a:schemeClr val="tx2"/>
                </a:solidFill>
                <a:cs typeface="+mn-ea"/>
              </a:rPr>
              <a:t>修改</a:t>
            </a:r>
            <a:endParaRPr lang="zh-CN" altLang="en-US" sz="28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35" name="Oval 30"/>
          <p:cNvSpPr>
            <a:spLocks noChangeArrowheads="1"/>
          </p:cNvSpPr>
          <p:nvPr/>
        </p:nvSpPr>
        <p:spPr bwMode="auto">
          <a:xfrm>
            <a:off x="8978431" y="3975032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cs typeface="+mn-ea"/>
              </a:rPr>
              <a:t>系统综合管理</a:t>
            </a:r>
            <a:endParaRPr lang="en-US" altLang="zh-CN" sz="24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36" name="Oval 10"/>
          <p:cNvSpPr>
            <a:spLocks noChangeArrowheads="1"/>
          </p:cNvSpPr>
          <p:nvPr/>
        </p:nvSpPr>
        <p:spPr bwMode="auto">
          <a:xfrm>
            <a:off x="3405590" y="2855894"/>
            <a:ext cx="1077265" cy="1073457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2800" dirty="0">
                <a:solidFill>
                  <a:schemeClr val="tx2"/>
                </a:solidFill>
                <a:cs typeface="+mn-ea"/>
              </a:rPr>
              <a:t>购物模块</a:t>
            </a:r>
            <a:endParaRPr lang="en-US" altLang="zh-CN" sz="28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37" name="Oval 15"/>
          <p:cNvSpPr>
            <a:spLocks noChangeArrowheads="1"/>
          </p:cNvSpPr>
          <p:nvPr/>
        </p:nvSpPr>
        <p:spPr bwMode="auto">
          <a:xfrm>
            <a:off x="7901204" y="2920695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cs typeface="+mn-ea"/>
              </a:rPr>
              <a:t>个人店铺管理</a:t>
            </a:r>
            <a:endParaRPr lang="en-US" altLang="zh-CN" sz="24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48" name="Oval 44"/>
          <p:cNvSpPr>
            <a:spLocks noChangeArrowheads="1"/>
          </p:cNvSpPr>
          <p:nvPr/>
        </p:nvSpPr>
        <p:spPr bwMode="gray">
          <a:xfrm>
            <a:off x="5339336" y="4483215"/>
            <a:ext cx="1751032" cy="1730095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zh-CN" altLang="en-US" sz="2400" b="1" dirty="0">
                <a:solidFill>
                  <a:schemeClr val="tx2"/>
                </a:solidFill>
                <a:cs typeface="+mn-ea"/>
              </a:rPr>
              <a:t>管理员</a:t>
            </a:r>
            <a:endParaRPr lang="zh-CN" altLang="en-US" sz="2400" b="1" dirty="0">
              <a:solidFill>
                <a:schemeClr val="tx2"/>
              </a:solidFill>
              <a:cs typeface="+mn-ea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554990" y="967105"/>
            <a:ext cx="6156325" cy="684530"/>
            <a:chOff x="568442" y="319364"/>
            <a:chExt cx="6177824" cy="643077"/>
          </a:xfrm>
        </p:grpSpPr>
        <p:sp>
          <p:nvSpPr>
            <p:cNvPr id="51" name="文本框 23"/>
            <p:cNvSpPr txBox="1"/>
            <p:nvPr/>
          </p:nvSpPr>
          <p:spPr>
            <a:xfrm>
              <a:off x="665936" y="319364"/>
              <a:ext cx="2560977" cy="394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35" dirty="0">
                  <a:solidFill>
                    <a:schemeClr val="bg2"/>
                  </a:solidFill>
                  <a:latin typeface="+mn-ea"/>
                  <a:cs typeface="+mn-ea"/>
                </a:rPr>
                <a:t>管理员模块概述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52" name="等腰三角形 51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53" name="文本框 23"/>
            <p:cNvSpPr txBox="1"/>
            <p:nvPr/>
          </p:nvSpPr>
          <p:spPr>
            <a:xfrm>
              <a:off x="2624106" y="683257"/>
              <a:ext cx="4122160" cy="279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35" dirty="0">
                  <a:solidFill>
                    <a:srgbClr val="262626"/>
                  </a:solidFill>
                  <a:latin typeface="微软雅黑" panose="020B0503020204020204" pitchFamily="34" charset="-122"/>
                  <a:cs typeface="+mn-ea"/>
                </a:rPr>
                <a:t>Overview of Administrator Module</a:t>
              </a:r>
              <a:endParaRPr lang="en-US" altLang="zh-CN" sz="1335" dirty="0">
                <a:solidFill>
                  <a:srgbClr val="262626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48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Team member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组员</a:t>
            </a:r>
            <a:r>
              <a:rPr lang="en-US" altLang="zh-CN" sz="2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 rot="18900000" flipH="1">
            <a:off x="899681" y="3054529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976444" y="3467433"/>
            <a:ext cx="1341868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dirty="0">
                <a:solidFill>
                  <a:schemeClr val="accent5"/>
                </a:solidFill>
                <a:latin typeface="+mn-ea"/>
                <a:cs typeface="Microsoft New Tai Lue" panose="020B0502040204020203" pitchFamily="34" charset="0"/>
              </a:rPr>
              <a:t>杨小辉</a:t>
            </a:r>
            <a:endParaRPr lang="zh-CN" altLang="en-US" sz="30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 rot="18900000" flipH="1">
            <a:off x="3287579" y="3054529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363706" y="3467432"/>
            <a:ext cx="1341868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dirty="0">
                <a:solidFill>
                  <a:schemeClr val="accent5"/>
                </a:solidFill>
                <a:latin typeface="+mn-ea"/>
              </a:rPr>
              <a:t>廖伟俊</a:t>
            </a:r>
            <a:endParaRPr lang="zh-CN" altLang="en-US" sz="30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 rot="18900000" flipH="1">
            <a:off x="5496408" y="305516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571900" y="3468067"/>
            <a:ext cx="1341868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dirty="0">
                <a:solidFill>
                  <a:schemeClr val="accent5"/>
                </a:solidFill>
                <a:latin typeface="+mn-ea"/>
                <a:cs typeface="Microsoft New Tai Lue" panose="020B0502040204020203" pitchFamily="34" charset="0"/>
              </a:rPr>
              <a:t>徐奕海</a:t>
            </a:r>
            <a:endParaRPr lang="zh-CN" altLang="en-US" sz="30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 rot="18900000" flipH="1">
            <a:off x="7839857" y="3055164"/>
            <a:ext cx="1494124" cy="1379191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7916619" y="3466796"/>
            <a:ext cx="1341868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dirty="0">
                <a:solidFill>
                  <a:schemeClr val="accent5"/>
                </a:solidFill>
                <a:latin typeface="+mn-ea"/>
                <a:cs typeface="Microsoft New Tai Lue" panose="020B0502040204020203" pitchFamily="34" charset="0"/>
              </a:rPr>
              <a:t>丘彪</a:t>
            </a:r>
            <a:endParaRPr lang="zh-CN" altLang="en-US" sz="30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82015" y="4905375"/>
            <a:ext cx="178117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dirty="0">
                <a:solidFill>
                  <a:schemeClr val="accent5"/>
                </a:solidFill>
                <a:latin typeface="+mn-ea"/>
                <a:cs typeface="Microsoft New Tai Lue" panose="020B0502040204020203" pitchFamily="34" charset="0"/>
              </a:rPr>
              <a:t>组长</a:t>
            </a:r>
            <a:endParaRPr lang="zh-CN" altLang="en-US" sz="48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 rot="18900000" flipH="1">
            <a:off x="10061722" y="3054529"/>
            <a:ext cx="1494124" cy="1379191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137849" y="3466796"/>
            <a:ext cx="1341868" cy="55308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3000" dirty="0">
                <a:solidFill>
                  <a:schemeClr val="accent5"/>
                </a:solidFill>
                <a:latin typeface="+mn-ea"/>
                <a:cs typeface="Microsoft New Tai Lue" panose="020B0502040204020203" pitchFamily="34" charset="0"/>
              </a:rPr>
              <a:t>何佳佳</a:t>
            </a:r>
            <a:endParaRPr lang="zh-CN" altLang="en-US" sz="30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19760" y="1523365"/>
            <a:ext cx="20427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用户服务接口内容以及订单服务接口内容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687945" y="1670050"/>
            <a:ext cx="15703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系统平台页面前端部分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976485" y="1529715"/>
            <a:ext cx="16738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会议记录，数据库数据录入及其文档编写内容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456555" y="1531620"/>
            <a:ext cx="15735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商品服务接口内容以及商品收获接口内容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115" y="1480185"/>
            <a:ext cx="17183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店家服务接口内容以及购物车服务接口内容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 sz="3200" dirty="0">
                <a:solidFill>
                  <a:schemeClr val="bg2"/>
                </a:solidFill>
                <a:latin typeface="+mn-ea"/>
                <a:cs typeface="+mn-ea"/>
                <a:sym typeface="+mn-ea"/>
              </a:rPr>
              <a:t>订单服务接口</a:t>
            </a:r>
            <a:endParaRPr lang="zh-CN" altLang="en-US" sz="3200" dirty="0">
              <a:solidFill>
                <a:schemeClr val="bg2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7045" y="1362710"/>
            <a:ext cx="648652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项目：TBOrdersProvider</a:t>
            </a:r>
            <a:endParaRPr lang="zh-CN" altLang="en-US"/>
          </a:p>
          <a:p>
            <a:r>
              <a:rPr lang="zh-CN" altLang="en-US"/>
              <a:t>端口号：8801，8802（集群两个）</a:t>
            </a:r>
            <a:endParaRPr lang="zh-CN" altLang="en-US"/>
          </a:p>
          <a:p>
            <a:r>
              <a:rPr lang="zh-CN" altLang="en-US"/>
              <a:t>在注册中心名称：eureka-client-provider-orders(</a:t>
            </a:r>
            <a:endParaRPr lang="zh-CN" altLang="en-US"/>
          </a:p>
          <a:p>
            <a:r>
              <a:rPr lang="zh-CN" altLang="en-US"/>
              <a:t>eureka-client-customer-orders(8901)</a:t>
            </a:r>
            <a:endParaRPr lang="zh-CN" altLang="en-US"/>
          </a:p>
          <a:p>
            <a:r>
              <a:rPr lang="zh-CN" altLang="en-US"/>
              <a:t>)</a:t>
            </a:r>
            <a:endParaRPr lang="zh-CN" altLang="en-US"/>
          </a:p>
          <a:p>
            <a:r>
              <a:rPr lang="zh-CN" altLang="en-US"/>
              <a:t>统一包名：com.threebody.orders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9365" y="1188720"/>
            <a:ext cx="6689090" cy="51701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 sz="3200" dirty="0">
                <a:solidFill>
                  <a:schemeClr val="bg2"/>
                </a:solidFill>
                <a:latin typeface="+mn-ea"/>
                <a:cs typeface="+mn-ea"/>
                <a:sym typeface="+mn-ea"/>
              </a:rPr>
              <a:t>商品服务接口</a:t>
            </a:r>
            <a:endParaRPr lang="zh-CN" altLang="en-US" sz="3200" dirty="0">
              <a:solidFill>
                <a:schemeClr val="bg2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7045" y="1362710"/>
            <a:ext cx="648652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项目：TBGoodsProvider</a:t>
            </a:r>
            <a:endParaRPr lang="zh-CN" altLang="en-US"/>
          </a:p>
          <a:p>
            <a:r>
              <a:rPr lang="zh-CN" altLang="en-US"/>
              <a:t>端口号：8803，8804（集群两个）</a:t>
            </a:r>
            <a:endParaRPr lang="zh-CN" altLang="en-US"/>
          </a:p>
          <a:p>
            <a:r>
              <a:rPr lang="zh-CN" altLang="en-US"/>
              <a:t>在注册中心名称：eureka-client-provider-goods(</a:t>
            </a:r>
            <a:endParaRPr lang="zh-CN" altLang="en-US"/>
          </a:p>
          <a:p>
            <a:r>
              <a:rPr lang="zh-CN" altLang="en-US"/>
              <a:t>eureka-client-customer-goods(8903)</a:t>
            </a:r>
            <a:endParaRPr lang="zh-CN" altLang="en-US"/>
          </a:p>
          <a:p>
            <a:r>
              <a:rPr lang="zh-CN" altLang="en-US"/>
              <a:t>)</a:t>
            </a:r>
            <a:endParaRPr lang="zh-CN" altLang="en-US"/>
          </a:p>
          <a:p>
            <a:r>
              <a:rPr lang="zh-CN" altLang="en-US"/>
              <a:t>统一包名：com.threebody.goods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95900" y="946150"/>
            <a:ext cx="6838315" cy="51155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5"/>
          <p:cNvSpPr>
            <a:spLocks noChangeArrowheads="1"/>
          </p:cNvSpPr>
          <p:nvPr/>
        </p:nvSpPr>
        <p:spPr bwMode="auto">
          <a:xfrm>
            <a:off x="8275394" y="2324769"/>
            <a:ext cx="2396789" cy="2379133"/>
          </a:xfrm>
          <a:prstGeom prst="ellipse">
            <a:avLst/>
          </a:prstGeom>
          <a:noFill/>
          <a:ln w="19050" cap="rnd">
            <a:solidFill>
              <a:srgbClr val="3F3F3F"/>
            </a:solidFill>
            <a:prstDash val="sysDot"/>
            <a:rou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 sz="2665" b="1" dirty="0">
                <a:solidFill>
                  <a:schemeClr val="tx2"/>
                </a:solidFill>
                <a:ea typeface="+mn-ea"/>
                <a:cs typeface="+mn-ea"/>
              </a:rPr>
              <a:t>用户服务</a:t>
            </a:r>
            <a:endParaRPr lang="zh-CN" altLang="zh-CN" sz="2665" b="1" dirty="0">
              <a:solidFill>
                <a:schemeClr val="tx2"/>
              </a:solidFill>
              <a:ea typeface="+mn-ea"/>
              <a:cs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300457" y="996349"/>
            <a:ext cx="4279900" cy="4991100"/>
            <a:chOff x="3178373" y="807368"/>
            <a:chExt cx="3209925" cy="3743325"/>
          </a:xfrm>
        </p:grpSpPr>
        <p:grpSp>
          <p:nvGrpSpPr>
            <p:cNvPr id="10" name="组合 9"/>
            <p:cNvGrpSpPr/>
            <p:nvPr/>
          </p:nvGrpSpPr>
          <p:grpSpPr>
            <a:xfrm>
              <a:off x="3178373" y="807368"/>
              <a:ext cx="3209925" cy="3743325"/>
              <a:chOff x="3178373" y="807368"/>
              <a:chExt cx="3209925" cy="3743325"/>
            </a:xfrm>
          </p:grpSpPr>
          <p:grpSp>
            <p:nvGrpSpPr>
              <p:cNvPr id="12" name="Group 6"/>
              <p:cNvGrpSpPr/>
              <p:nvPr/>
            </p:nvGrpSpPr>
            <p:grpSpPr bwMode="auto">
              <a:xfrm rot="5400000">
                <a:off x="2911673" y="1074068"/>
                <a:ext cx="3743325" cy="3209925"/>
                <a:chOff x="0" y="0"/>
                <a:chExt cx="3140" cy="2691"/>
              </a:xfrm>
            </p:grpSpPr>
            <p:sp>
              <p:nvSpPr>
                <p:cNvPr id="14" name="未知"/>
                <p:cNvSpPr/>
                <p:nvPr/>
              </p:nvSpPr>
              <p:spPr bwMode="auto">
                <a:xfrm>
                  <a:off x="0" y="896"/>
                  <a:ext cx="2848" cy="1795"/>
                </a:xfrm>
                <a:custGeom>
                  <a:avLst/>
                  <a:gdLst>
                    <a:gd name="T0" fmla="*/ 224 w 2848"/>
                    <a:gd name="T1" fmla="*/ 484 h 1795"/>
                    <a:gd name="T2" fmla="*/ 231 w 2848"/>
                    <a:gd name="T3" fmla="*/ 587 h 1795"/>
                    <a:gd name="T4" fmla="*/ 246 w 2848"/>
                    <a:gd name="T5" fmla="*/ 687 h 1795"/>
                    <a:gd name="T6" fmla="*/ 267 w 2848"/>
                    <a:gd name="T7" fmla="*/ 785 h 1795"/>
                    <a:gd name="T8" fmla="*/ 295 w 2848"/>
                    <a:gd name="T9" fmla="*/ 881 h 1795"/>
                    <a:gd name="T10" fmla="*/ 329 w 2848"/>
                    <a:gd name="T11" fmla="*/ 973 h 1795"/>
                    <a:gd name="T12" fmla="*/ 371 w 2848"/>
                    <a:gd name="T13" fmla="*/ 1062 h 1795"/>
                    <a:gd name="T14" fmla="*/ 419 w 2848"/>
                    <a:gd name="T15" fmla="*/ 1147 h 1795"/>
                    <a:gd name="T16" fmla="*/ 472 w 2848"/>
                    <a:gd name="T17" fmla="*/ 1228 h 1795"/>
                    <a:gd name="T18" fmla="*/ 531 w 2848"/>
                    <a:gd name="T19" fmla="*/ 1305 h 1795"/>
                    <a:gd name="T20" fmla="*/ 595 w 2848"/>
                    <a:gd name="T21" fmla="*/ 1377 h 1795"/>
                    <a:gd name="T22" fmla="*/ 665 w 2848"/>
                    <a:gd name="T23" fmla="*/ 1445 h 1795"/>
                    <a:gd name="T24" fmla="*/ 739 w 2848"/>
                    <a:gd name="T25" fmla="*/ 1508 h 1795"/>
                    <a:gd name="T26" fmla="*/ 817 w 2848"/>
                    <a:gd name="T27" fmla="*/ 1565 h 1795"/>
                    <a:gd name="T28" fmla="*/ 900 w 2848"/>
                    <a:gd name="T29" fmla="*/ 1617 h 1795"/>
                    <a:gd name="T30" fmla="*/ 986 w 2848"/>
                    <a:gd name="T31" fmla="*/ 1662 h 1795"/>
                    <a:gd name="T32" fmla="*/ 1076 w 2848"/>
                    <a:gd name="T33" fmla="*/ 1702 h 1795"/>
                    <a:gd name="T34" fmla="*/ 1169 w 2848"/>
                    <a:gd name="T35" fmla="*/ 1734 h 1795"/>
                    <a:gd name="T36" fmla="*/ 1266 w 2848"/>
                    <a:gd name="T37" fmla="*/ 1761 h 1795"/>
                    <a:gd name="T38" fmla="*/ 1365 w 2848"/>
                    <a:gd name="T39" fmla="*/ 1780 h 1795"/>
                    <a:gd name="T40" fmla="*/ 1467 w 2848"/>
                    <a:gd name="T41" fmla="*/ 1790 h 1795"/>
                    <a:gd name="T42" fmla="*/ 1569 w 2848"/>
                    <a:gd name="T43" fmla="*/ 1795 h 1795"/>
                    <a:gd name="T44" fmla="*/ 1680 w 2848"/>
                    <a:gd name="T45" fmla="*/ 1790 h 1795"/>
                    <a:gd name="T46" fmla="*/ 1842 w 2848"/>
                    <a:gd name="T47" fmla="*/ 1767 h 1795"/>
                    <a:gd name="T48" fmla="*/ 1997 w 2848"/>
                    <a:gd name="T49" fmla="*/ 1725 h 1795"/>
                    <a:gd name="T50" fmla="*/ 2143 w 2848"/>
                    <a:gd name="T51" fmla="*/ 1666 h 1795"/>
                    <a:gd name="T52" fmla="*/ 2281 w 2848"/>
                    <a:gd name="T53" fmla="*/ 1592 h 1795"/>
                    <a:gd name="T54" fmla="*/ 2408 w 2848"/>
                    <a:gd name="T55" fmla="*/ 1501 h 1795"/>
                    <a:gd name="T56" fmla="*/ 2525 w 2848"/>
                    <a:gd name="T57" fmla="*/ 1397 h 1795"/>
                    <a:gd name="T58" fmla="*/ 2627 w 2848"/>
                    <a:gd name="T59" fmla="*/ 1280 h 1795"/>
                    <a:gd name="T60" fmla="*/ 2716 w 2848"/>
                    <a:gd name="T61" fmla="*/ 1153 h 1795"/>
                    <a:gd name="T62" fmla="*/ 2790 w 2848"/>
                    <a:gd name="T63" fmla="*/ 1015 h 1795"/>
                    <a:gd name="T64" fmla="*/ 2848 w 2848"/>
                    <a:gd name="T65" fmla="*/ 867 h 1795"/>
                    <a:gd name="T66" fmla="*/ 2721 w 2848"/>
                    <a:gd name="T67" fmla="*/ 994 h 1795"/>
                    <a:gd name="T68" fmla="*/ 2691 w 2848"/>
                    <a:gd name="T69" fmla="*/ 1003 h 1795"/>
                    <a:gd name="T70" fmla="*/ 2671 w 2848"/>
                    <a:gd name="T71" fmla="*/ 999 h 1795"/>
                    <a:gd name="T72" fmla="*/ 2415 w 2848"/>
                    <a:gd name="T73" fmla="*/ 749 h 1795"/>
                    <a:gd name="T74" fmla="*/ 2390 w 2848"/>
                    <a:gd name="T75" fmla="*/ 813 h 1795"/>
                    <a:gd name="T76" fmla="*/ 2343 w 2848"/>
                    <a:gd name="T77" fmla="*/ 905 h 1795"/>
                    <a:gd name="T78" fmla="*/ 2286 w 2848"/>
                    <a:gd name="T79" fmla="*/ 990 h 1795"/>
                    <a:gd name="T80" fmla="*/ 2220 w 2848"/>
                    <a:gd name="T81" fmla="*/ 1066 h 1795"/>
                    <a:gd name="T82" fmla="*/ 2146 w 2848"/>
                    <a:gd name="T83" fmla="*/ 1136 h 1795"/>
                    <a:gd name="T84" fmla="*/ 2064 w 2848"/>
                    <a:gd name="T85" fmla="*/ 1198 h 1795"/>
                    <a:gd name="T86" fmla="*/ 1976 w 2848"/>
                    <a:gd name="T87" fmla="*/ 1249 h 1795"/>
                    <a:gd name="T88" fmla="*/ 1882 w 2848"/>
                    <a:gd name="T89" fmla="*/ 1291 h 1795"/>
                    <a:gd name="T90" fmla="*/ 1782 w 2848"/>
                    <a:gd name="T91" fmla="*/ 1320 h 1795"/>
                    <a:gd name="T92" fmla="*/ 1678 w 2848"/>
                    <a:gd name="T93" fmla="*/ 1339 h 1795"/>
                    <a:gd name="T94" fmla="*/ 1569 w 2848"/>
                    <a:gd name="T95" fmla="*/ 1346 h 1795"/>
                    <a:gd name="T96" fmla="*/ 1478 w 2848"/>
                    <a:gd name="T97" fmla="*/ 1342 h 1795"/>
                    <a:gd name="T98" fmla="*/ 1345 w 2848"/>
                    <a:gd name="T99" fmla="*/ 1318 h 1795"/>
                    <a:gd name="T100" fmla="*/ 1221 w 2848"/>
                    <a:gd name="T101" fmla="*/ 1275 h 1795"/>
                    <a:gd name="T102" fmla="*/ 1104 w 2848"/>
                    <a:gd name="T103" fmla="*/ 1216 h 1795"/>
                    <a:gd name="T104" fmla="*/ 999 w 2848"/>
                    <a:gd name="T105" fmla="*/ 1141 h 1795"/>
                    <a:gd name="T106" fmla="*/ 906 w 2848"/>
                    <a:gd name="T107" fmla="*/ 1052 h 1795"/>
                    <a:gd name="T108" fmla="*/ 825 w 2848"/>
                    <a:gd name="T109" fmla="*/ 951 h 1795"/>
                    <a:gd name="T110" fmla="*/ 760 w 2848"/>
                    <a:gd name="T111" fmla="*/ 839 h 1795"/>
                    <a:gd name="T112" fmla="*/ 713 w 2848"/>
                    <a:gd name="T113" fmla="*/ 716 h 1795"/>
                    <a:gd name="T114" fmla="*/ 683 w 2848"/>
                    <a:gd name="T115" fmla="*/ 586 h 1795"/>
                    <a:gd name="T116" fmla="*/ 673 w 2848"/>
                    <a:gd name="T117" fmla="*/ 449 h 1795"/>
                    <a:gd name="T118" fmla="*/ 0 w 2848"/>
                    <a:gd name="T119" fmla="*/ 449 h 1795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2848"/>
                    <a:gd name="T181" fmla="*/ 0 h 1795"/>
                    <a:gd name="T182" fmla="*/ 2848 w 2848"/>
                    <a:gd name="T183" fmla="*/ 1795 h 1795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2848" h="1795">
                      <a:moveTo>
                        <a:pt x="224" y="449"/>
                      </a:moveTo>
                      <a:lnTo>
                        <a:pt x="224" y="449"/>
                      </a:lnTo>
                      <a:lnTo>
                        <a:pt x="224" y="484"/>
                      </a:lnTo>
                      <a:lnTo>
                        <a:pt x="226" y="519"/>
                      </a:lnTo>
                      <a:lnTo>
                        <a:pt x="228" y="553"/>
                      </a:lnTo>
                      <a:lnTo>
                        <a:pt x="231" y="587"/>
                      </a:lnTo>
                      <a:lnTo>
                        <a:pt x="235" y="620"/>
                      </a:lnTo>
                      <a:lnTo>
                        <a:pt x="240" y="654"/>
                      </a:lnTo>
                      <a:lnTo>
                        <a:pt x="246" y="687"/>
                      </a:lnTo>
                      <a:lnTo>
                        <a:pt x="252" y="720"/>
                      </a:lnTo>
                      <a:lnTo>
                        <a:pt x="259" y="754"/>
                      </a:lnTo>
                      <a:lnTo>
                        <a:pt x="267" y="785"/>
                      </a:lnTo>
                      <a:lnTo>
                        <a:pt x="275" y="817"/>
                      </a:lnTo>
                      <a:lnTo>
                        <a:pt x="285" y="849"/>
                      </a:lnTo>
                      <a:lnTo>
                        <a:pt x="295" y="881"/>
                      </a:lnTo>
                      <a:lnTo>
                        <a:pt x="306" y="912"/>
                      </a:lnTo>
                      <a:lnTo>
                        <a:pt x="318" y="942"/>
                      </a:lnTo>
                      <a:lnTo>
                        <a:pt x="329" y="973"/>
                      </a:lnTo>
                      <a:lnTo>
                        <a:pt x="342" y="1003"/>
                      </a:lnTo>
                      <a:lnTo>
                        <a:pt x="357" y="1032"/>
                      </a:lnTo>
                      <a:lnTo>
                        <a:pt x="371" y="1062"/>
                      </a:lnTo>
                      <a:lnTo>
                        <a:pt x="386" y="1090"/>
                      </a:lnTo>
                      <a:lnTo>
                        <a:pt x="403" y="1118"/>
                      </a:lnTo>
                      <a:lnTo>
                        <a:pt x="419" y="1147"/>
                      </a:lnTo>
                      <a:lnTo>
                        <a:pt x="436" y="1174"/>
                      </a:lnTo>
                      <a:lnTo>
                        <a:pt x="453" y="1201"/>
                      </a:lnTo>
                      <a:lnTo>
                        <a:pt x="472" y="1228"/>
                      </a:lnTo>
                      <a:lnTo>
                        <a:pt x="491" y="1254"/>
                      </a:lnTo>
                      <a:lnTo>
                        <a:pt x="511" y="1280"/>
                      </a:lnTo>
                      <a:lnTo>
                        <a:pt x="531" y="1305"/>
                      </a:lnTo>
                      <a:lnTo>
                        <a:pt x="553" y="1330"/>
                      </a:lnTo>
                      <a:lnTo>
                        <a:pt x="574" y="1353"/>
                      </a:lnTo>
                      <a:lnTo>
                        <a:pt x="595" y="1377"/>
                      </a:lnTo>
                      <a:lnTo>
                        <a:pt x="618" y="1401"/>
                      </a:lnTo>
                      <a:lnTo>
                        <a:pt x="641" y="1423"/>
                      </a:lnTo>
                      <a:lnTo>
                        <a:pt x="665" y="1445"/>
                      </a:lnTo>
                      <a:lnTo>
                        <a:pt x="690" y="1467"/>
                      </a:lnTo>
                      <a:lnTo>
                        <a:pt x="713" y="1487"/>
                      </a:lnTo>
                      <a:lnTo>
                        <a:pt x="739" y="1508"/>
                      </a:lnTo>
                      <a:lnTo>
                        <a:pt x="764" y="1527"/>
                      </a:lnTo>
                      <a:lnTo>
                        <a:pt x="791" y="1546"/>
                      </a:lnTo>
                      <a:lnTo>
                        <a:pt x="817" y="1565"/>
                      </a:lnTo>
                      <a:lnTo>
                        <a:pt x="844" y="1582"/>
                      </a:lnTo>
                      <a:lnTo>
                        <a:pt x="872" y="1600"/>
                      </a:lnTo>
                      <a:lnTo>
                        <a:pt x="900" y="1617"/>
                      </a:lnTo>
                      <a:lnTo>
                        <a:pt x="928" y="1632"/>
                      </a:lnTo>
                      <a:lnTo>
                        <a:pt x="957" y="1647"/>
                      </a:lnTo>
                      <a:lnTo>
                        <a:pt x="986" y="1662"/>
                      </a:lnTo>
                      <a:lnTo>
                        <a:pt x="1016" y="1676"/>
                      </a:lnTo>
                      <a:lnTo>
                        <a:pt x="1046" y="1689"/>
                      </a:lnTo>
                      <a:lnTo>
                        <a:pt x="1076" y="1702"/>
                      </a:lnTo>
                      <a:lnTo>
                        <a:pt x="1106" y="1714"/>
                      </a:lnTo>
                      <a:lnTo>
                        <a:pt x="1138" y="1724"/>
                      </a:lnTo>
                      <a:lnTo>
                        <a:pt x="1169" y="1734"/>
                      </a:lnTo>
                      <a:lnTo>
                        <a:pt x="1201" y="1743"/>
                      </a:lnTo>
                      <a:lnTo>
                        <a:pt x="1233" y="1752"/>
                      </a:lnTo>
                      <a:lnTo>
                        <a:pt x="1266" y="1761"/>
                      </a:lnTo>
                      <a:lnTo>
                        <a:pt x="1299" y="1768"/>
                      </a:lnTo>
                      <a:lnTo>
                        <a:pt x="1332" y="1774"/>
                      </a:lnTo>
                      <a:lnTo>
                        <a:pt x="1365" y="1780"/>
                      </a:lnTo>
                      <a:lnTo>
                        <a:pt x="1398" y="1784"/>
                      </a:lnTo>
                      <a:lnTo>
                        <a:pt x="1432" y="1788"/>
                      </a:lnTo>
                      <a:lnTo>
                        <a:pt x="1467" y="1790"/>
                      </a:lnTo>
                      <a:lnTo>
                        <a:pt x="1501" y="1793"/>
                      </a:lnTo>
                      <a:lnTo>
                        <a:pt x="1535" y="1794"/>
                      </a:lnTo>
                      <a:lnTo>
                        <a:pt x="1569" y="1795"/>
                      </a:lnTo>
                      <a:lnTo>
                        <a:pt x="1625" y="1794"/>
                      </a:lnTo>
                      <a:lnTo>
                        <a:pt x="1680" y="1790"/>
                      </a:lnTo>
                      <a:lnTo>
                        <a:pt x="1735" y="1784"/>
                      </a:lnTo>
                      <a:lnTo>
                        <a:pt x="1789" y="1777"/>
                      </a:lnTo>
                      <a:lnTo>
                        <a:pt x="1842" y="1767"/>
                      </a:lnTo>
                      <a:lnTo>
                        <a:pt x="1894" y="1755"/>
                      </a:lnTo>
                      <a:lnTo>
                        <a:pt x="1946" y="1742"/>
                      </a:lnTo>
                      <a:lnTo>
                        <a:pt x="1997" y="1725"/>
                      </a:lnTo>
                      <a:lnTo>
                        <a:pt x="2046" y="1708"/>
                      </a:lnTo>
                      <a:lnTo>
                        <a:pt x="2096" y="1688"/>
                      </a:lnTo>
                      <a:lnTo>
                        <a:pt x="2143" y="1666"/>
                      </a:lnTo>
                      <a:lnTo>
                        <a:pt x="2191" y="1643"/>
                      </a:lnTo>
                      <a:lnTo>
                        <a:pt x="2237" y="1618"/>
                      </a:lnTo>
                      <a:lnTo>
                        <a:pt x="2281" y="1592"/>
                      </a:lnTo>
                      <a:lnTo>
                        <a:pt x="2325" y="1562"/>
                      </a:lnTo>
                      <a:lnTo>
                        <a:pt x="2368" y="1533"/>
                      </a:lnTo>
                      <a:lnTo>
                        <a:pt x="2408" y="1501"/>
                      </a:lnTo>
                      <a:lnTo>
                        <a:pt x="2448" y="1468"/>
                      </a:lnTo>
                      <a:lnTo>
                        <a:pt x="2487" y="1434"/>
                      </a:lnTo>
                      <a:lnTo>
                        <a:pt x="2525" y="1397"/>
                      </a:lnTo>
                      <a:lnTo>
                        <a:pt x="2560" y="1359"/>
                      </a:lnTo>
                      <a:lnTo>
                        <a:pt x="2594" y="1322"/>
                      </a:lnTo>
                      <a:lnTo>
                        <a:pt x="2627" y="1280"/>
                      </a:lnTo>
                      <a:lnTo>
                        <a:pt x="2658" y="1239"/>
                      </a:lnTo>
                      <a:lnTo>
                        <a:pt x="2689" y="1196"/>
                      </a:lnTo>
                      <a:lnTo>
                        <a:pt x="2716" y="1153"/>
                      </a:lnTo>
                      <a:lnTo>
                        <a:pt x="2743" y="1108"/>
                      </a:lnTo>
                      <a:lnTo>
                        <a:pt x="2768" y="1062"/>
                      </a:lnTo>
                      <a:lnTo>
                        <a:pt x="2790" y="1015"/>
                      </a:lnTo>
                      <a:lnTo>
                        <a:pt x="2812" y="966"/>
                      </a:lnTo>
                      <a:lnTo>
                        <a:pt x="2832" y="918"/>
                      </a:lnTo>
                      <a:lnTo>
                        <a:pt x="2848" y="867"/>
                      </a:lnTo>
                      <a:lnTo>
                        <a:pt x="2728" y="987"/>
                      </a:lnTo>
                      <a:lnTo>
                        <a:pt x="2721" y="994"/>
                      </a:lnTo>
                      <a:lnTo>
                        <a:pt x="2711" y="999"/>
                      </a:lnTo>
                      <a:lnTo>
                        <a:pt x="2702" y="1002"/>
                      </a:lnTo>
                      <a:lnTo>
                        <a:pt x="2691" y="1003"/>
                      </a:lnTo>
                      <a:lnTo>
                        <a:pt x="2681" y="1002"/>
                      </a:lnTo>
                      <a:lnTo>
                        <a:pt x="2671" y="999"/>
                      </a:lnTo>
                      <a:lnTo>
                        <a:pt x="2662" y="994"/>
                      </a:lnTo>
                      <a:lnTo>
                        <a:pt x="2653" y="987"/>
                      </a:lnTo>
                      <a:lnTo>
                        <a:pt x="2415" y="749"/>
                      </a:lnTo>
                      <a:lnTo>
                        <a:pt x="2403" y="782"/>
                      </a:lnTo>
                      <a:lnTo>
                        <a:pt x="2390" y="813"/>
                      </a:lnTo>
                      <a:lnTo>
                        <a:pt x="2375" y="844"/>
                      </a:lnTo>
                      <a:lnTo>
                        <a:pt x="2359" y="875"/>
                      </a:lnTo>
                      <a:lnTo>
                        <a:pt x="2343" y="905"/>
                      </a:lnTo>
                      <a:lnTo>
                        <a:pt x="2325" y="933"/>
                      </a:lnTo>
                      <a:lnTo>
                        <a:pt x="2306" y="961"/>
                      </a:lnTo>
                      <a:lnTo>
                        <a:pt x="2286" y="990"/>
                      </a:lnTo>
                      <a:lnTo>
                        <a:pt x="2265" y="1016"/>
                      </a:lnTo>
                      <a:lnTo>
                        <a:pt x="2243" y="1042"/>
                      </a:lnTo>
                      <a:lnTo>
                        <a:pt x="2220" y="1066"/>
                      </a:lnTo>
                      <a:lnTo>
                        <a:pt x="2196" y="1091"/>
                      </a:lnTo>
                      <a:lnTo>
                        <a:pt x="2172" y="1114"/>
                      </a:lnTo>
                      <a:lnTo>
                        <a:pt x="2146" y="1136"/>
                      </a:lnTo>
                      <a:lnTo>
                        <a:pt x="2120" y="1157"/>
                      </a:lnTo>
                      <a:lnTo>
                        <a:pt x="2093" y="1179"/>
                      </a:lnTo>
                      <a:lnTo>
                        <a:pt x="2064" y="1198"/>
                      </a:lnTo>
                      <a:lnTo>
                        <a:pt x="2036" y="1215"/>
                      </a:lnTo>
                      <a:lnTo>
                        <a:pt x="2006" y="1233"/>
                      </a:lnTo>
                      <a:lnTo>
                        <a:pt x="1976" y="1249"/>
                      </a:lnTo>
                      <a:lnTo>
                        <a:pt x="1945" y="1264"/>
                      </a:lnTo>
                      <a:lnTo>
                        <a:pt x="1914" y="1278"/>
                      </a:lnTo>
                      <a:lnTo>
                        <a:pt x="1882" y="1291"/>
                      </a:lnTo>
                      <a:lnTo>
                        <a:pt x="1849" y="1301"/>
                      </a:lnTo>
                      <a:lnTo>
                        <a:pt x="1816" y="1312"/>
                      </a:lnTo>
                      <a:lnTo>
                        <a:pt x="1782" y="1320"/>
                      </a:lnTo>
                      <a:lnTo>
                        <a:pt x="1748" y="1329"/>
                      </a:lnTo>
                      <a:lnTo>
                        <a:pt x="1713" y="1334"/>
                      </a:lnTo>
                      <a:lnTo>
                        <a:pt x="1678" y="1339"/>
                      </a:lnTo>
                      <a:lnTo>
                        <a:pt x="1643" y="1343"/>
                      </a:lnTo>
                      <a:lnTo>
                        <a:pt x="1606" y="1345"/>
                      </a:lnTo>
                      <a:lnTo>
                        <a:pt x="1569" y="1346"/>
                      </a:lnTo>
                      <a:lnTo>
                        <a:pt x="1523" y="1345"/>
                      </a:lnTo>
                      <a:lnTo>
                        <a:pt x="1478" y="1342"/>
                      </a:lnTo>
                      <a:lnTo>
                        <a:pt x="1434" y="1336"/>
                      </a:lnTo>
                      <a:lnTo>
                        <a:pt x="1389" y="1327"/>
                      </a:lnTo>
                      <a:lnTo>
                        <a:pt x="1345" y="1318"/>
                      </a:lnTo>
                      <a:lnTo>
                        <a:pt x="1303" y="1306"/>
                      </a:lnTo>
                      <a:lnTo>
                        <a:pt x="1261" y="1292"/>
                      </a:lnTo>
                      <a:lnTo>
                        <a:pt x="1221" y="1275"/>
                      </a:lnTo>
                      <a:lnTo>
                        <a:pt x="1181" y="1258"/>
                      </a:lnTo>
                      <a:lnTo>
                        <a:pt x="1142" y="1238"/>
                      </a:lnTo>
                      <a:lnTo>
                        <a:pt x="1104" y="1216"/>
                      </a:lnTo>
                      <a:lnTo>
                        <a:pt x="1069" y="1193"/>
                      </a:lnTo>
                      <a:lnTo>
                        <a:pt x="1033" y="1168"/>
                      </a:lnTo>
                      <a:lnTo>
                        <a:pt x="999" y="1141"/>
                      </a:lnTo>
                      <a:lnTo>
                        <a:pt x="966" y="1114"/>
                      </a:lnTo>
                      <a:lnTo>
                        <a:pt x="935" y="1083"/>
                      </a:lnTo>
                      <a:lnTo>
                        <a:pt x="906" y="1052"/>
                      </a:lnTo>
                      <a:lnTo>
                        <a:pt x="877" y="1019"/>
                      </a:lnTo>
                      <a:lnTo>
                        <a:pt x="850" y="986"/>
                      </a:lnTo>
                      <a:lnTo>
                        <a:pt x="825" y="951"/>
                      </a:lnTo>
                      <a:lnTo>
                        <a:pt x="803" y="914"/>
                      </a:lnTo>
                      <a:lnTo>
                        <a:pt x="781" y="876"/>
                      </a:lnTo>
                      <a:lnTo>
                        <a:pt x="760" y="839"/>
                      </a:lnTo>
                      <a:lnTo>
                        <a:pt x="743" y="798"/>
                      </a:lnTo>
                      <a:lnTo>
                        <a:pt x="727" y="757"/>
                      </a:lnTo>
                      <a:lnTo>
                        <a:pt x="713" y="716"/>
                      </a:lnTo>
                      <a:lnTo>
                        <a:pt x="700" y="673"/>
                      </a:lnTo>
                      <a:lnTo>
                        <a:pt x="691" y="630"/>
                      </a:lnTo>
                      <a:lnTo>
                        <a:pt x="683" y="586"/>
                      </a:lnTo>
                      <a:lnTo>
                        <a:pt x="677" y="541"/>
                      </a:lnTo>
                      <a:lnTo>
                        <a:pt x="674" y="495"/>
                      </a:lnTo>
                      <a:lnTo>
                        <a:pt x="673" y="449"/>
                      </a:lnTo>
                      <a:lnTo>
                        <a:pt x="897" y="449"/>
                      </a:lnTo>
                      <a:lnTo>
                        <a:pt x="449" y="0"/>
                      </a:lnTo>
                      <a:lnTo>
                        <a:pt x="0" y="449"/>
                      </a:lnTo>
                      <a:lnTo>
                        <a:pt x="224" y="449"/>
                      </a:lnTo>
                      <a:close/>
                    </a:path>
                  </a:pathLst>
                </a:custGeom>
                <a:noFill/>
                <a:ln w="19050">
                  <a:solidFill>
                    <a:srgbClr val="3F3F3F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 sz="2400">
                    <a:solidFill>
                      <a:schemeClr val="tx2"/>
                    </a:solidFill>
                    <a:cs typeface="+mn-ea"/>
                  </a:endParaRPr>
                </a:p>
              </p:txBody>
            </p:sp>
            <p:sp>
              <p:nvSpPr>
                <p:cNvPr id="15" name="未知"/>
                <p:cNvSpPr/>
                <p:nvPr/>
              </p:nvSpPr>
              <p:spPr bwMode="auto">
                <a:xfrm>
                  <a:off x="291" y="0"/>
                  <a:ext cx="2849" cy="1794"/>
                </a:xfrm>
                <a:custGeom>
                  <a:avLst/>
                  <a:gdLst>
                    <a:gd name="T0" fmla="*/ 2623 w 2849"/>
                    <a:gd name="T1" fmla="*/ 1311 h 1794"/>
                    <a:gd name="T2" fmla="*/ 2618 w 2849"/>
                    <a:gd name="T3" fmla="*/ 1208 h 1794"/>
                    <a:gd name="T4" fmla="*/ 2603 w 2849"/>
                    <a:gd name="T5" fmla="*/ 1106 h 1794"/>
                    <a:gd name="T6" fmla="*/ 2582 w 2849"/>
                    <a:gd name="T7" fmla="*/ 1008 h 1794"/>
                    <a:gd name="T8" fmla="*/ 2554 w 2849"/>
                    <a:gd name="T9" fmla="*/ 914 h 1794"/>
                    <a:gd name="T10" fmla="*/ 2518 w 2849"/>
                    <a:gd name="T11" fmla="*/ 822 h 1794"/>
                    <a:gd name="T12" fmla="*/ 2477 w 2849"/>
                    <a:gd name="T13" fmla="*/ 732 h 1794"/>
                    <a:gd name="T14" fmla="*/ 2430 w 2849"/>
                    <a:gd name="T15" fmla="*/ 647 h 1794"/>
                    <a:gd name="T16" fmla="*/ 2377 w 2849"/>
                    <a:gd name="T17" fmla="*/ 567 h 1794"/>
                    <a:gd name="T18" fmla="*/ 2318 w 2849"/>
                    <a:gd name="T19" fmla="*/ 489 h 1794"/>
                    <a:gd name="T20" fmla="*/ 2253 w 2849"/>
                    <a:gd name="T21" fmla="*/ 417 h 1794"/>
                    <a:gd name="T22" fmla="*/ 2183 w 2849"/>
                    <a:gd name="T23" fmla="*/ 350 h 1794"/>
                    <a:gd name="T24" fmla="*/ 2110 w 2849"/>
                    <a:gd name="T25" fmla="*/ 287 h 1794"/>
                    <a:gd name="T26" fmla="*/ 2031 w 2849"/>
                    <a:gd name="T27" fmla="*/ 229 h 1794"/>
                    <a:gd name="T28" fmla="*/ 1948 w 2849"/>
                    <a:gd name="T29" fmla="*/ 178 h 1794"/>
                    <a:gd name="T30" fmla="*/ 1862 w 2849"/>
                    <a:gd name="T31" fmla="*/ 132 h 1794"/>
                    <a:gd name="T32" fmla="*/ 1772 w 2849"/>
                    <a:gd name="T33" fmla="*/ 93 h 1794"/>
                    <a:gd name="T34" fmla="*/ 1679 w 2849"/>
                    <a:gd name="T35" fmla="*/ 60 h 1794"/>
                    <a:gd name="T36" fmla="*/ 1583 w 2849"/>
                    <a:gd name="T37" fmla="*/ 34 h 1794"/>
                    <a:gd name="T38" fmla="*/ 1484 w 2849"/>
                    <a:gd name="T39" fmla="*/ 15 h 1794"/>
                    <a:gd name="T40" fmla="*/ 1382 w 2849"/>
                    <a:gd name="T41" fmla="*/ 4 h 1794"/>
                    <a:gd name="T42" fmla="*/ 1278 w 2849"/>
                    <a:gd name="T43" fmla="*/ 0 h 1794"/>
                    <a:gd name="T44" fmla="*/ 1167 w 2849"/>
                    <a:gd name="T45" fmla="*/ 4 h 1794"/>
                    <a:gd name="T46" fmla="*/ 1007 w 2849"/>
                    <a:gd name="T47" fmla="*/ 27 h 1794"/>
                    <a:gd name="T48" fmla="*/ 852 w 2849"/>
                    <a:gd name="T49" fmla="*/ 68 h 1794"/>
                    <a:gd name="T50" fmla="*/ 704 w 2849"/>
                    <a:gd name="T51" fmla="*/ 128 h 1794"/>
                    <a:gd name="T52" fmla="*/ 568 w 2849"/>
                    <a:gd name="T53" fmla="*/ 203 h 1794"/>
                    <a:gd name="T54" fmla="*/ 440 w 2849"/>
                    <a:gd name="T55" fmla="*/ 293 h 1794"/>
                    <a:gd name="T56" fmla="*/ 324 w 2849"/>
                    <a:gd name="T57" fmla="*/ 397 h 1794"/>
                    <a:gd name="T58" fmla="*/ 222 w 2849"/>
                    <a:gd name="T59" fmla="*/ 514 h 1794"/>
                    <a:gd name="T60" fmla="*/ 132 w 2849"/>
                    <a:gd name="T61" fmla="*/ 641 h 1794"/>
                    <a:gd name="T62" fmla="*/ 57 w 2849"/>
                    <a:gd name="T63" fmla="*/ 779 h 1794"/>
                    <a:gd name="T64" fmla="*/ 0 w 2849"/>
                    <a:gd name="T65" fmla="*/ 927 h 1794"/>
                    <a:gd name="T66" fmla="*/ 128 w 2849"/>
                    <a:gd name="T67" fmla="*/ 801 h 1794"/>
                    <a:gd name="T68" fmla="*/ 158 w 2849"/>
                    <a:gd name="T69" fmla="*/ 791 h 1794"/>
                    <a:gd name="T70" fmla="*/ 178 w 2849"/>
                    <a:gd name="T71" fmla="*/ 795 h 1794"/>
                    <a:gd name="T72" fmla="*/ 433 w 2849"/>
                    <a:gd name="T73" fmla="*/ 1045 h 1794"/>
                    <a:gd name="T74" fmla="*/ 459 w 2849"/>
                    <a:gd name="T75" fmla="*/ 981 h 1794"/>
                    <a:gd name="T76" fmla="*/ 506 w 2849"/>
                    <a:gd name="T77" fmla="*/ 890 h 1794"/>
                    <a:gd name="T78" fmla="*/ 563 w 2849"/>
                    <a:gd name="T79" fmla="*/ 805 h 1794"/>
                    <a:gd name="T80" fmla="*/ 628 w 2849"/>
                    <a:gd name="T81" fmla="*/ 727 h 1794"/>
                    <a:gd name="T82" fmla="*/ 702 w 2849"/>
                    <a:gd name="T83" fmla="*/ 658 h 1794"/>
                    <a:gd name="T84" fmla="*/ 784 w 2849"/>
                    <a:gd name="T85" fmla="*/ 596 h 1794"/>
                    <a:gd name="T86" fmla="*/ 872 w 2849"/>
                    <a:gd name="T87" fmla="*/ 546 h 1794"/>
                    <a:gd name="T88" fmla="*/ 967 w 2849"/>
                    <a:gd name="T89" fmla="*/ 504 h 1794"/>
                    <a:gd name="T90" fmla="*/ 1066 w 2849"/>
                    <a:gd name="T91" fmla="*/ 473 h 1794"/>
                    <a:gd name="T92" fmla="*/ 1171 w 2849"/>
                    <a:gd name="T93" fmla="*/ 455 h 1794"/>
                    <a:gd name="T94" fmla="*/ 1278 w 2849"/>
                    <a:gd name="T95" fmla="*/ 448 h 1794"/>
                    <a:gd name="T96" fmla="*/ 1371 w 2849"/>
                    <a:gd name="T97" fmla="*/ 452 h 1794"/>
                    <a:gd name="T98" fmla="*/ 1503 w 2849"/>
                    <a:gd name="T99" fmla="*/ 476 h 1794"/>
                    <a:gd name="T100" fmla="*/ 1628 w 2849"/>
                    <a:gd name="T101" fmla="*/ 518 h 1794"/>
                    <a:gd name="T102" fmla="*/ 1744 w 2849"/>
                    <a:gd name="T103" fmla="*/ 577 h 1794"/>
                    <a:gd name="T104" fmla="*/ 1850 w 2849"/>
                    <a:gd name="T105" fmla="*/ 653 h 1794"/>
                    <a:gd name="T106" fmla="*/ 1943 w 2849"/>
                    <a:gd name="T107" fmla="*/ 742 h 1794"/>
                    <a:gd name="T108" fmla="*/ 2022 w 2849"/>
                    <a:gd name="T109" fmla="*/ 843 h 1794"/>
                    <a:gd name="T110" fmla="*/ 2087 w 2849"/>
                    <a:gd name="T111" fmla="*/ 956 h 1794"/>
                    <a:gd name="T112" fmla="*/ 2136 w 2849"/>
                    <a:gd name="T113" fmla="*/ 1078 h 1794"/>
                    <a:gd name="T114" fmla="*/ 2165 w 2849"/>
                    <a:gd name="T115" fmla="*/ 1208 h 1794"/>
                    <a:gd name="T116" fmla="*/ 2176 w 2849"/>
                    <a:gd name="T117" fmla="*/ 1345 h 1794"/>
                    <a:gd name="T118" fmla="*/ 2849 w 2849"/>
                    <a:gd name="T119" fmla="*/ 1345 h 1794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2849"/>
                    <a:gd name="T181" fmla="*/ 0 h 1794"/>
                    <a:gd name="T182" fmla="*/ 2849 w 2849"/>
                    <a:gd name="T183" fmla="*/ 1794 h 1794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2849" h="1794">
                      <a:moveTo>
                        <a:pt x="2625" y="1345"/>
                      </a:moveTo>
                      <a:lnTo>
                        <a:pt x="2625" y="1345"/>
                      </a:lnTo>
                      <a:lnTo>
                        <a:pt x="2623" y="1311"/>
                      </a:lnTo>
                      <a:lnTo>
                        <a:pt x="2622" y="1276"/>
                      </a:lnTo>
                      <a:lnTo>
                        <a:pt x="2620" y="1242"/>
                      </a:lnTo>
                      <a:lnTo>
                        <a:pt x="2618" y="1208"/>
                      </a:lnTo>
                      <a:lnTo>
                        <a:pt x="2614" y="1174"/>
                      </a:lnTo>
                      <a:lnTo>
                        <a:pt x="2609" y="1141"/>
                      </a:lnTo>
                      <a:lnTo>
                        <a:pt x="2603" y="1106"/>
                      </a:lnTo>
                      <a:lnTo>
                        <a:pt x="2597" y="1075"/>
                      </a:lnTo>
                      <a:lnTo>
                        <a:pt x="2590" y="1041"/>
                      </a:lnTo>
                      <a:lnTo>
                        <a:pt x="2582" y="1008"/>
                      </a:lnTo>
                      <a:lnTo>
                        <a:pt x="2574" y="977"/>
                      </a:lnTo>
                      <a:lnTo>
                        <a:pt x="2564" y="945"/>
                      </a:lnTo>
                      <a:lnTo>
                        <a:pt x="2554" y="914"/>
                      </a:lnTo>
                      <a:lnTo>
                        <a:pt x="2543" y="882"/>
                      </a:lnTo>
                      <a:lnTo>
                        <a:pt x="2531" y="851"/>
                      </a:lnTo>
                      <a:lnTo>
                        <a:pt x="2518" y="822"/>
                      </a:lnTo>
                      <a:lnTo>
                        <a:pt x="2505" y="791"/>
                      </a:lnTo>
                      <a:lnTo>
                        <a:pt x="2491" y="762"/>
                      </a:lnTo>
                      <a:lnTo>
                        <a:pt x="2477" y="732"/>
                      </a:lnTo>
                      <a:lnTo>
                        <a:pt x="2462" y="704"/>
                      </a:lnTo>
                      <a:lnTo>
                        <a:pt x="2446" y="675"/>
                      </a:lnTo>
                      <a:lnTo>
                        <a:pt x="2430" y="647"/>
                      </a:lnTo>
                      <a:lnTo>
                        <a:pt x="2412" y="620"/>
                      </a:lnTo>
                      <a:lnTo>
                        <a:pt x="2394" y="593"/>
                      </a:lnTo>
                      <a:lnTo>
                        <a:pt x="2377" y="567"/>
                      </a:lnTo>
                      <a:lnTo>
                        <a:pt x="2357" y="540"/>
                      </a:lnTo>
                      <a:lnTo>
                        <a:pt x="2338" y="515"/>
                      </a:lnTo>
                      <a:lnTo>
                        <a:pt x="2318" y="489"/>
                      </a:lnTo>
                      <a:lnTo>
                        <a:pt x="2296" y="464"/>
                      </a:lnTo>
                      <a:lnTo>
                        <a:pt x="2275" y="440"/>
                      </a:lnTo>
                      <a:lnTo>
                        <a:pt x="2253" y="417"/>
                      </a:lnTo>
                      <a:lnTo>
                        <a:pt x="2230" y="393"/>
                      </a:lnTo>
                      <a:lnTo>
                        <a:pt x="2207" y="371"/>
                      </a:lnTo>
                      <a:lnTo>
                        <a:pt x="2183" y="350"/>
                      </a:lnTo>
                      <a:lnTo>
                        <a:pt x="2159" y="328"/>
                      </a:lnTo>
                      <a:lnTo>
                        <a:pt x="2135" y="307"/>
                      </a:lnTo>
                      <a:lnTo>
                        <a:pt x="2110" y="287"/>
                      </a:lnTo>
                      <a:lnTo>
                        <a:pt x="2084" y="267"/>
                      </a:lnTo>
                      <a:lnTo>
                        <a:pt x="2058" y="248"/>
                      </a:lnTo>
                      <a:lnTo>
                        <a:pt x="2031" y="229"/>
                      </a:lnTo>
                      <a:lnTo>
                        <a:pt x="2003" y="211"/>
                      </a:lnTo>
                      <a:lnTo>
                        <a:pt x="1976" y="195"/>
                      </a:lnTo>
                      <a:lnTo>
                        <a:pt x="1948" y="178"/>
                      </a:lnTo>
                      <a:lnTo>
                        <a:pt x="1920" y="162"/>
                      </a:lnTo>
                      <a:lnTo>
                        <a:pt x="1891" y="146"/>
                      </a:lnTo>
                      <a:lnTo>
                        <a:pt x="1862" y="132"/>
                      </a:lnTo>
                      <a:lnTo>
                        <a:pt x="1832" y="118"/>
                      </a:lnTo>
                      <a:lnTo>
                        <a:pt x="1803" y="105"/>
                      </a:lnTo>
                      <a:lnTo>
                        <a:pt x="1772" y="93"/>
                      </a:lnTo>
                      <a:lnTo>
                        <a:pt x="1741" y="81"/>
                      </a:lnTo>
                      <a:lnTo>
                        <a:pt x="1711" y="71"/>
                      </a:lnTo>
                      <a:lnTo>
                        <a:pt x="1679" y="60"/>
                      </a:lnTo>
                      <a:lnTo>
                        <a:pt x="1647" y="51"/>
                      </a:lnTo>
                      <a:lnTo>
                        <a:pt x="1615" y="43"/>
                      </a:lnTo>
                      <a:lnTo>
                        <a:pt x="1583" y="34"/>
                      </a:lnTo>
                      <a:lnTo>
                        <a:pt x="1550" y="27"/>
                      </a:lnTo>
                      <a:lnTo>
                        <a:pt x="1517" y="20"/>
                      </a:lnTo>
                      <a:lnTo>
                        <a:pt x="1484" y="15"/>
                      </a:lnTo>
                      <a:lnTo>
                        <a:pt x="1450" y="11"/>
                      </a:lnTo>
                      <a:lnTo>
                        <a:pt x="1417" y="7"/>
                      </a:lnTo>
                      <a:lnTo>
                        <a:pt x="1382" y="4"/>
                      </a:lnTo>
                      <a:lnTo>
                        <a:pt x="1348" y="1"/>
                      </a:lnTo>
                      <a:lnTo>
                        <a:pt x="1314" y="0"/>
                      </a:lnTo>
                      <a:lnTo>
                        <a:pt x="1278" y="0"/>
                      </a:lnTo>
                      <a:lnTo>
                        <a:pt x="1223" y="1"/>
                      </a:lnTo>
                      <a:lnTo>
                        <a:pt x="1167" y="4"/>
                      </a:lnTo>
                      <a:lnTo>
                        <a:pt x="1113" y="9"/>
                      </a:lnTo>
                      <a:lnTo>
                        <a:pt x="1060" y="18"/>
                      </a:lnTo>
                      <a:lnTo>
                        <a:pt x="1007" y="27"/>
                      </a:lnTo>
                      <a:lnTo>
                        <a:pt x="954" y="39"/>
                      </a:lnTo>
                      <a:lnTo>
                        <a:pt x="903" y="53"/>
                      </a:lnTo>
                      <a:lnTo>
                        <a:pt x="852" y="68"/>
                      </a:lnTo>
                      <a:lnTo>
                        <a:pt x="801" y="86"/>
                      </a:lnTo>
                      <a:lnTo>
                        <a:pt x="753" y="106"/>
                      </a:lnTo>
                      <a:lnTo>
                        <a:pt x="704" y="128"/>
                      </a:lnTo>
                      <a:lnTo>
                        <a:pt x="658" y="151"/>
                      </a:lnTo>
                      <a:lnTo>
                        <a:pt x="612" y="176"/>
                      </a:lnTo>
                      <a:lnTo>
                        <a:pt x="568" y="203"/>
                      </a:lnTo>
                      <a:lnTo>
                        <a:pt x="524" y="231"/>
                      </a:lnTo>
                      <a:lnTo>
                        <a:pt x="481" y="261"/>
                      </a:lnTo>
                      <a:lnTo>
                        <a:pt x="440" y="293"/>
                      </a:lnTo>
                      <a:lnTo>
                        <a:pt x="400" y="326"/>
                      </a:lnTo>
                      <a:lnTo>
                        <a:pt x="362" y="361"/>
                      </a:lnTo>
                      <a:lnTo>
                        <a:pt x="324" y="397"/>
                      </a:lnTo>
                      <a:lnTo>
                        <a:pt x="289" y="435"/>
                      </a:lnTo>
                      <a:lnTo>
                        <a:pt x="255" y="473"/>
                      </a:lnTo>
                      <a:lnTo>
                        <a:pt x="222" y="514"/>
                      </a:lnTo>
                      <a:lnTo>
                        <a:pt x="190" y="555"/>
                      </a:lnTo>
                      <a:lnTo>
                        <a:pt x="160" y="597"/>
                      </a:lnTo>
                      <a:lnTo>
                        <a:pt x="132" y="641"/>
                      </a:lnTo>
                      <a:lnTo>
                        <a:pt x="106" y="686"/>
                      </a:lnTo>
                      <a:lnTo>
                        <a:pt x="81" y="732"/>
                      </a:lnTo>
                      <a:lnTo>
                        <a:pt x="57" y="779"/>
                      </a:lnTo>
                      <a:lnTo>
                        <a:pt x="36" y="828"/>
                      </a:lnTo>
                      <a:lnTo>
                        <a:pt x="17" y="877"/>
                      </a:lnTo>
                      <a:lnTo>
                        <a:pt x="0" y="927"/>
                      </a:lnTo>
                      <a:lnTo>
                        <a:pt x="120" y="806"/>
                      </a:lnTo>
                      <a:lnTo>
                        <a:pt x="128" y="801"/>
                      </a:lnTo>
                      <a:lnTo>
                        <a:pt x="138" y="795"/>
                      </a:lnTo>
                      <a:lnTo>
                        <a:pt x="147" y="792"/>
                      </a:lnTo>
                      <a:lnTo>
                        <a:pt x="158" y="791"/>
                      </a:lnTo>
                      <a:lnTo>
                        <a:pt x="167" y="792"/>
                      </a:lnTo>
                      <a:lnTo>
                        <a:pt x="178" y="795"/>
                      </a:lnTo>
                      <a:lnTo>
                        <a:pt x="186" y="801"/>
                      </a:lnTo>
                      <a:lnTo>
                        <a:pt x="194" y="806"/>
                      </a:lnTo>
                      <a:lnTo>
                        <a:pt x="433" y="1045"/>
                      </a:lnTo>
                      <a:lnTo>
                        <a:pt x="446" y="1013"/>
                      </a:lnTo>
                      <a:lnTo>
                        <a:pt x="459" y="981"/>
                      </a:lnTo>
                      <a:lnTo>
                        <a:pt x="473" y="951"/>
                      </a:lnTo>
                      <a:lnTo>
                        <a:pt x="488" y="920"/>
                      </a:lnTo>
                      <a:lnTo>
                        <a:pt x="506" y="890"/>
                      </a:lnTo>
                      <a:lnTo>
                        <a:pt x="524" y="861"/>
                      </a:lnTo>
                      <a:lnTo>
                        <a:pt x="543" y="832"/>
                      </a:lnTo>
                      <a:lnTo>
                        <a:pt x="563" y="805"/>
                      </a:lnTo>
                      <a:lnTo>
                        <a:pt x="584" y="778"/>
                      </a:lnTo>
                      <a:lnTo>
                        <a:pt x="605" y="752"/>
                      </a:lnTo>
                      <a:lnTo>
                        <a:pt x="628" y="727"/>
                      </a:lnTo>
                      <a:lnTo>
                        <a:pt x="653" y="704"/>
                      </a:lnTo>
                      <a:lnTo>
                        <a:pt x="677" y="680"/>
                      </a:lnTo>
                      <a:lnTo>
                        <a:pt x="702" y="658"/>
                      </a:lnTo>
                      <a:lnTo>
                        <a:pt x="729" y="636"/>
                      </a:lnTo>
                      <a:lnTo>
                        <a:pt x="756" y="616"/>
                      </a:lnTo>
                      <a:lnTo>
                        <a:pt x="784" y="596"/>
                      </a:lnTo>
                      <a:lnTo>
                        <a:pt x="813" y="579"/>
                      </a:lnTo>
                      <a:lnTo>
                        <a:pt x="843" y="561"/>
                      </a:lnTo>
                      <a:lnTo>
                        <a:pt x="872" y="546"/>
                      </a:lnTo>
                      <a:lnTo>
                        <a:pt x="903" y="530"/>
                      </a:lnTo>
                      <a:lnTo>
                        <a:pt x="935" y="516"/>
                      </a:lnTo>
                      <a:lnTo>
                        <a:pt x="967" y="504"/>
                      </a:lnTo>
                      <a:lnTo>
                        <a:pt x="1000" y="492"/>
                      </a:lnTo>
                      <a:lnTo>
                        <a:pt x="1033" y="482"/>
                      </a:lnTo>
                      <a:lnTo>
                        <a:pt x="1066" y="473"/>
                      </a:lnTo>
                      <a:lnTo>
                        <a:pt x="1100" y="465"/>
                      </a:lnTo>
                      <a:lnTo>
                        <a:pt x="1136" y="459"/>
                      </a:lnTo>
                      <a:lnTo>
                        <a:pt x="1171" y="455"/>
                      </a:lnTo>
                      <a:lnTo>
                        <a:pt x="1206" y="451"/>
                      </a:lnTo>
                      <a:lnTo>
                        <a:pt x="1242" y="449"/>
                      </a:lnTo>
                      <a:lnTo>
                        <a:pt x="1278" y="448"/>
                      </a:lnTo>
                      <a:lnTo>
                        <a:pt x="1324" y="449"/>
                      </a:lnTo>
                      <a:lnTo>
                        <a:pt x="1371" y="452"/>
                      </a:lnTo>
                      <a:lnTo>
                        <a:pt x="1415" y="458"/>
                      </a:lnTo>
                      <a:lnTo>
                        <a:pt x="1459" y="466"/>
                      </a:lnTo>
                      <a:lnTo>
                        <a:pt x="1503" y="476"/>
                      </a:lnTo>
                      <a:lnTo>
                        <a:pt x="1545" y="489"/>
                      </a:lnTo>
                      <a:lnTo>
                        <a:pt x="1587" y="503"/>
                      </a:lnTo>
                      <a:lnTo>
                        <a:pt x="1628" y="518"/>
                      </a:lnTo>
                      <a:lnTo>
                        <a:pt x="1668" y="536"/>
                      </a:lnTo>
                      <a:lnTo>
                        <a:pt x="1706" y="556"/>
                      </a:lnTo>
                      <a:lnTo>
                        <a:pt x="1744" y="577"/>
                      </a:lnTo>
                      <a:lnTo>
                        <a:pt x="1780" y="601"/>
                      </a:lnTo>
                      <a:lnTo>
                        <a:pt x="1816" y="626"/>
                      </a:lnTo>
                      <a:lnTo>
                        <a:pt x="1850" y="653"/>
                      </a:lnTo>
                      <a:lnTo>
                        <a:pt x="1882" y="681"/>
                      </a:lnTo>
                      <a:lnTo>
                        <a:pt x="1913" y="711"/>
                      </a:lnTo>
                      <a:lnTo>
                        <a:pt x="1943" y="742"/>
                      </a:lnTo>
                      <a:lnTo>
                        <a:pt x="1970" y="775"/>
                      </a:lnTo>
                      <a:lnTo>
                        <a:pt x="1998" y="809"/>
                      </a:lnTo>
                      <a:lnTo>
                        <a:pt x="2022" y="843"/>
                      </a:lnTo>
                      <a:lnTo>
                        <a:pt x="2046" y="880"/>
                      </a:lnTo>
                      <a:lnTo>
                        <a:pt x="2067" y="917"/>
                      </a:lnTo>
                      <a:lnTo>
                        <a:pt x="2087" y="956"/>
                      </a:lnTo>
                      <a:lnTo>
                        <a:pt x="2105" y="995"/>
                      </a:lnTo>
                      <a:lnTo>
                        <a:pt x="2122" y="1037"/>
                      </a:lnTo>
                      <a:lnTo>
                        <a:pt x="2136" y="1078"/>
                      </a:lnTo>
                      <a:lnTo>
                        <a:pt x="2148" y="1121"/>
                      </a:lnTo>
                      <a:lnTo>
                        <a:pt x="2158" y="1164"/>
                      </a:lnTo>
                      <a:lnTo>
                        <a:pt x="2165" y="1208"/>
                      </a:lnTo>
                      <a:lnTo>
                        <a:pt x="2171" y="1254"/>
                      </a:lnTo>
                      <a:lnTo>
                        <a:pt x="2175" y="1299"/>
                      </a:lnTo>
                      <a:lnTo>
                        <a:pt x="2176" y="1345"/>
                      </a:lnTo>
                      <a:lnTo>
                        <a:pt x="1952" y="1345"/>
                      </a:lnTo>
                      <a:lnTo>
                        <a:pt x="2400" y="1794"/>
                      </a:lnTo>
                      <a:lnTo>
                        <a:pt x="2849" y="1345"/>
                      </a:lnTo>
                      <a:lnTo>
                        <a:pt x="2625" y="1345"/>
                      </a:lnTo>
                      <a:close/>
                    </a:path>
                  </a:pathLst>
                </a:custGeom>
                <a:noFill/>
                <a:ln w="19050">
                  <a:solidFill>
                    <a:srgbClr val="3F3F3F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 sz="2400">
                    <a:solidFill>
                      <a:schemeClr val="tx2"/>
                    </a:solidFill>
                    <a:cs typeface="+mn-ea"/>
                  </a:endParaRPr>
                </a:p>
              </p:txBody>
            </p:sp>
          </p:grpSp>
          <p:sp>
            <p:nvSpPr>
              <p:cNvPr id="13" name="WordArt 10"/>
              <p:cNvSpPr>
                <a:spLocks noChangeArrowheads="1" noChangeShapeType="1"/>
              </p:cNvSpPr>
              <p:nvPr/>
            </p:nvSpPr>
            <p:spPr bwMode="auto">
              <a:xfrm rot="16200000">
                <a:off x="3348236" y="1670968"/>
                <a:ext cx="2130425" cy="1984375"/>
              </a:xfrm>
              <a:prstGeom prst="rect">
                <a:avLst/>
              </a:prstGeom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spcFirstLastPara="1" wrap="none" fromWordArt="1">
                <a:prstTxWarp prst="textArchUp">
                  <a:avLst>
                    <a:gd name="adj" fmla="val 12275980"/>
                  </a:avLst>
                </a:prstTxWarp>
              </a:bodyPr>
              <a:lstStyle/>
              <a:p>
                <a:pPr algn="ctr"/>
                <a:r>
                  <a:rPr lang="en-US" altLang="zh-CN" sz="1065" kern="10" dirty="0">
                    <a:solidFill>
                      <a:schemeClr val="tx2"/>
                    </a:solidFill>
                    <a:latin typeface="+mn-ea"/>
                    <a:cs typeface="+mn-ea"/>
                  </a:rPr>
                  <a:t>        </a:t>
                </a:r>
                <a:r>
                  <a:rPr lang="zh-CN" altLang="en-US" sz="1065" kern="10" dirty="0">
                    <a:solidFill>
                      <a:schemeClr val="tx2"/>
                    </a:solidFill>
                    <a:latin typeface="+mn-ea"/>
                    <a:cs typeface="+mn-ea"/>
                  </a:rPr>
                  <a:t>端口号：</a:t>
                </a:r>
                <a:r>
                  <a:rPr lang="en-US" altLang="zh-CN" sz="1065" kern="10" dirty="0">
                    <a:solidFill>
                      <a:schemeClr val="tx2"/>
                    </a:solidFill>
                    <a:latin typeface="+mn-ea"/>
                    <a:cs typeface="+mn-ea"/>
                  </a:rPr>
                  <a:t>8805,8806</a:t>
                </a:r>
                <a:r>
                  <a:rPr lang="zh-CN" altLang="en-US" sz="1065" kern="10" dirty="0">
                    <a:solidFill>
                      <a:schemeClr val="tx2"/>
                    </a:solidFill>
                    <a:latin typeface="+mn-ea"/>
                    <a:cs typeface="+mn-ea"/>
                  </a:rPr>
                  <a:t>（集群两个）</a:t>
                </a:r>
                <a:r>
                  <a:rPr lang="zh-CN" altLang="en-US" sz="1065" kern="10" dirty="0">
                    <a:solidFill>
                      <a:schemeClr val="tx2"/>
                    </a:solidFill>
                    <a:latin typeface="+mn-ea"/>
                    <a:cs typeface="+mn-ea"/>
                  </a:rPr>
                  <a:t>            </a:t>
                </a:r>
                <a:endParaRPr lang="zh-CN" altLang="en-US" sz="1065" kern="10" dirty="0">
                  <a:solidFill>
                    <a:schemeClr val="tx2"/>
                  </a:solidFill>
                  <a:latin typeface="+mn-ea"/>
                  <a:cs typeface="+mn-ea"/>
                </a:endParaRPr>
              </a:p>
            </p:txBody>
          </p:sp>
        </p:grpSp>
        <p:sp>
          <p:nvSpPr>
            <p:cNvPr id="11" name="WordArt 9"/>
            <p:cNvSpPr>
              <a:spLocks noChangeArrowheads="1" noChangeShapeType="1"/>
            </p:cNvSpPr>
            <p:nvPr/>
          </p:nvSpPr>
          <p:spPr bwMode="auto">
            <a:xfrm rot="5400000">
              <a:off x="3760986" y="1553492"/>
              <a:ext cx="2414588" cy="2284413"/>
            </a:xfrm>
            <a:prstGeom prst="rect">
              <a:avLst/>
            </a:pr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spcFirstLastPara="1" wrap="none" fromWordArt="1">
              <a:prstTxWarp prst="textArchUp">
                <a:avLst>
                  <a:gd name="adj" fmla="val 13041412"/>
                </a:avLst>
              </a:prstTxWarp>
            </a:bodyPr>
            <a:lstStyle/>
            <a:p>
              <a:pPr algn="ctr"/>
              <a:r>
                <a:rPr lang="en-US" altLang="zh-CN" sz="1065" kern="10" dirty="0">
                  <a:solidFill>
                    <a:schemeClr val="tx2"/>
                  </a:solidFill>
                  <a:latin typeface="+mn-ea"/>
                  <a:cs typeface="+mn-ea"/>
                </a:rPr>
                <a:t>           </a:t>
              </a:r>
              <a:r>
                <a:rPr lang="zh-CN" altLang="en-US" sz="1065" kern="10" dirty="0">
                  <a:solidFill>
                    <a:schemeClr val="tx2"/>
                  </a:solidFill>
                  <a:latin typeface="+mn-ea"/>
                  <a:cs typeface="+mn-ea"/>
                </a:rPr>
                <a:t>项目名：</a:t>
              </a:r>
              <a:r>
                <a:rPr lang="en-US" altLang="zh-CN" sz="1065" kern="10" dirty="0">
                  <a:solidFill>
                    <a:schemeClr val="tx2"/>
                  </a:solidFill>
                  <a:latin typeface="+mn-ea"/>
                  <a:cs typeface="+mn-ea"/>
                </a:rPr>
                <a:t>TBUserrsProvideer</a:t>
              </a:r>
              <a:r>
                <a:rPr lang="zh-CN" altLang="en-US" sz="1065" kern="10" dirty="0">
                  <a:solidFill>
                    <a:schemeClr val="tx2"/>
                  </a:solidFill>
                  <a:latin typeface="+mn-ea"/>
                  <a:cs typeface="+mn-ea"/>
                </a:rPr>
                <a:t>           </a:t>
              </a:r>
              <a:endParaRPr lang="zh-CN" altLang="en-US" sz="1065" kern="10" dirty="0">
                <a:solidFill>
                  <a:schemeClr val="tx2"/>
                </a:solidFill>
                <a:latin typeface="+mn-ea"/>
                <a:cs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68325" y="319405"/>
            <a:ext cx="7595870" cy="420370"/>
            <a:chOff x="568442" y="319364"/>
            <a:chExt cx="5579617" cy="406850"/>
          </a:xfrm>
        </p:grpSpPr>
        <p:sp>
          <p:nvSpPr>
            <p:cNvPr id="25" name="文本框 23"/>
            <p:cNvSpPr txBox="1"/>
            <p:nvPr/>
          </p:nvSpPr>
          <p:spPr>
            <a:xfrm>
              <a:off x="665958" y="319364"/>
              <a:ext cx="2357122" cy="406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35" dirty="0">
                  <a:solidFill>
                    <a:schemeClr val="bg2"/>
                  </a:solidFill>
                  <a:latin typeface="+mn-ea"/>
                  <a:cs typeface="+mn-ea"/>
                </a:rPr>
                <a:t>用户服务接口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27" name="文本框 23"/>
            <p:cNvSpPr txBox="1"/>
            <p:nvPr/>
          </p:nvSpPr>
          <p:spPr>
            <a:xfrm>
              <a:off x="2760734" y="438592"/>
              <a:ext cx="3387325" cy="2876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35" dirty="0">
                  <a:solidFill>
                    <a:srgbClr val="262626"/>
                  </a:solidFill>
                  <a:latin typeface="微软雅黑" panose="020B0503020204020204" pitchFamily="34" charset="-122"/>
                  <a:cs typeface="+mn-ea"/>
                </a:rPr>
                <a:t>Real map of login registration project</a:t>
              </a:r>
              <a:endParaRPr lang="en-US" altLang="zh-CN" sz="1335" dirty="0">
                <a:solidFill>
                  <a:srgbClr val="262626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460" y="1078865"/>
            <a:ext cx="6193155" cy="5413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 sz="3200" dirty="0">
                <a:solidFill>
                  <a:schemeClr val="bg2"/>
                </a:solidFill>
                <a:latin typeface="+mn-ea"/>
                <a:cs typeface="+mn-ea"/>
                <a:sym typeface="+mn-ea"/>
              </a:rPr>
              <a:t>店家服务提供者接口</a:t>
            </a:r>
            <a:endParaRPr lang="zh-CN" altLang="en-US" sz="3200" dirty="0">
              <a:solidFill>
                <a:schemeClr val="bg2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7045" y="1376680"/>
            <a:ext cx="567372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项目：TBAdminsProvider</a:t>
            </a:r>
            <a:endParaRPr lang="zh-CN" altLang="en-US"/>
          </a:p>
          <a:p>
            <a:r>
              <a:rPr lang="zh-CN" altLang="en-US"/>
              <a:t>端口号：8807，8808（集群两个）</a:t>
            </a:r>
            <a:endParaRPr lang="zh-CN" altLang="en-US"/>
          </a:p>
          <a:p>
            <a:r>
              <a:rPr lang="zh-CN" altLang="en-US"/>
              <a:t>在注册中心名称：eureka-client-provider-admins(</a:t>
            </a:r>
            <a:endParaRPr lang="zh-CN" altLang="en-US"/>
          </a:p>
          <a:p>
            <a:r>
              <a:rPr lang="zh-CN" altLang="en-US"/>
              <a:t>eureka-client-customer-admins(8907)</a:t>
            </a:r>
            <a:endParaRPr lang="zh-CN" altLang="en-US"/>
          </a:p>
          <a:p>
            <a:r>
              <a:rPr lang="zh-CN" altLang="en-US"/>
              <a:t>)</a:t>
            </a:r>
            <a:endParaRPr lang="zh-CN" altLang="en-US"/>
          </a:p>
          <a:p>
            <a:r>
              <a:rPr lang="zh-CN" altLang="en-US"/>
              <a:t>统一包名：com.threebody.admins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33745" y="200660"/>
            <a:ext cx="5867400" cy="41052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45" y="3129915"/>
            <a:ext cx="5453380" cy="35356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 sz="3200" dirty="0">
                <a:solidFill>
                  <a:schemeClr val="bg2"/>
                </a:solidFill>
                <a:latin typeface="+mn-ea"/>
                <a:cs typeface="+mn-ea"/>
                <a:sym typeface="+mn-ea"/>
              </a:rPr>
              <a:t>购物车服务接口</a:t>
            </a:r>
            <a:endParaRPr lang="zh-CN" altLang="en-US" sz="3200" dirty="0">
              <a:solidFill>
                <a:schemeClr val="bg2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72795" y="1431925"/>
            <a:ext cx="55499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项目：TBShoppingCartProvider</a:t>
            </a:r>
            <a:endParaRPr lang="zh-CN" altLang="en-US"/>
          </a:p>
          <a:p>
            <a:r>
              <a:rPr lang="zh-CN" altLang="en-US"/>
              <a:t>端口号：8811，8812（集群两个）</a:t>
            </a:r>
            <a:endParaRPr lang="zh-CN" altLang="en-US"/>
          </a:p>
          <a:p>
            <a:r>
              <a:rPr lang="zh-CN" altLang="en-US"/>
              <a:t>在注册中心名称：</a:t>
            </a:r>
            <a:endParaRPr lang="zh-CN" altLang="en-US"/>
          </a:p>
          <a:p>
            <a:r>
              <a:rPr lang="zh-CN" altLang="en-US"/>
              <a:t>eureka-client-provider-shoppingcart(</a:t>
            </a:r>
            <a:endParaRPr lang="zh-CN" altLang="en-US"/>
          </a:p>
          <a:p>
            <a:r>
              <a:rPr lang="zh-CN" altLang="en-US"/>
              <a:t>eureka-client-customer-shoppingcart(8911)</a:t>
            </a:r>
            <a:endParaRPr lang="zh-CN" altLang="en-US"/>
          </a:p>
          <a:p>
            <a:r>
              <a:rPr lang="zh-CN" altLang="en-US"/>
              <a:t>)</a:t>
            </a:r>
            <a:endParaRPr lang="zh-CN" altLang="en-US"/>
          </a:p>
          <a:p>
            <a:r>
              <a:rPr lang="zh-CN" altLang="en-US"/>
              <a:t>统一包名：com.threebody.shoppingcart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00650" y="3127375"/>
            <a:ext cx="5838825" cy="2695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 sz="3200" dirty="0">
                <a:solidFill>
                  <a:schemeClr val="bg2"/>
                </a:solidFill>
                <a:latin typeface="+mn-ea"/>
                <a:cs typeface="+mn-ea"/>
                <a:sym typeface="+mn-ea"/>
              </a:rPr>
              <a:t>收货地址服务接口</a:t>
            </a:r>
            <a:endParaRPr lang="zh-CN" altLang="en-US" sz="3200" dirty="0">
              <a:solidFill>
                <a:schemeClr val="bg2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2105" y="1308100"/>
            <a:ext cx="60864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项目：TBUserAddressProvider</a:t>
            </a:r>
            <a:endParaRPr lang="zh-CN" altLang="en-US"/>
          </a:p>
          <a:p>
            <a:r>
              <a:rPr lang="zh-CN" altLang="en-US"/>
              <a:t>端口号：8809，8810（集群两个）</a:t>
            </a:r>
            <a:endParaRPr lang="zh-CN" altLang="en-US"/>
          </a:p>
          <a:p>
            <a:r>
              <a:rPr lang="zh-CN" altLang="en-US"/>
              <a:t>在注册中心名称：eureka-client-provider-useraddress(</a:t>
            </a:r>
            <a:endParaRPr lang="zh-CN" altLang="en-US"/>
          </a:p>
          <a:p>
            <a:r>
              <a:rPr lang="zh-CN" altLang="en-US"/>
              <a:t>eureka-client-customer-useraddress(8909)</a:t>
            </a:r>
            <a:endParaRPr lang="zh-CN" altLang="en-US"/>
          </a:p>
          <a:p>
            <a:r>
              <a:rPr lang="zh-CN" altLang="en-US"/>
              <a:t>)</a:t>
            </a:r>
            <a:endParaRPr lang="zh-CN" altLang="en-US"/>
          </a:p>
          <a:p>
            <a:r>
              <a:rPr lang="zh-CN" altLang="en-US"/>
              <a:t>统一包名：com.threebody.useraddress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77840" y="3061335"/>
            <a:ext cx="5800725" cy="2619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zh-CN" altLang="en-US" sz="3200">
                <a:sym typeface="+mn-ea"/>
              </a:rPr>
              <a:t>订单服务接口</a:t>
            </a:r>
            <a:endParaRPr lang="zh-CN" altLang="en-US" sz="3200" dirty="0">
              <a:solidFill>
                <a:schemeClr val="bg2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3045" y="1240155"/>
            <a:ext cx="95021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一、订单服务提供者接口</a:t>
            </a:r>
            <a:endParaRPr lang="zh-CN" altLang="en-US"/>
          </a:p>
          <a:p>
            <a:r>
              <a:rPr lang="zh-CN" altLang="en-US"/>
              <a:t>项目：TBOrdersProvider</a:t>
            </a:r>
            <a:endParaRPr lang="zh-CN" altLang="en-US"/>
          </a:p>
          <a:p>
            <a:r>
              <a:rPr lang="zh-CN" altLang="en-US"/>
              <a:t>端口号：8801，8802（集群两个）</a:t>
            </a:r>
            <a:endParaRPr lang="zh-CN" altLang="en-US"/>
          </a:p>
          <a:p>
            <a:r>
              <a:rPr lang="zh-CN" altLang="en-US"/>
              <a:t>在注册中心名称：eureka-client-provider-orders</a:t>
            </a:r>
            <a:endParaRPr lang="zh-CN" altLang="en-US"/>
          </a:p>
          <a:p>
            <a:r>
              <a:rPr lang="zh-CN" altLang="en-US"/>
              <a:t>(eureka-client-customer-orders(8901)</a:t>
            </a:r>
            <a:endParaRPr lang="zh-CN" altLang="en-US"/>
          </a:p>
          <a:p>
            <a:r>
              <a:rPr lang="zh-CN" altLang="en-US"/>
              <a:t>统一包名：com.threebody.orders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77485" y="1830070"/>
            <a:ext cx="5905500" cy="4629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845794" y="2561337"/>
            <a:ext cx="905249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800" dirty="0">
                <a:solidFill>
                  <a:schemeClr val="accent2"/>
                </a:solidFill>
                <a:latin typeface="+mj-ea"/>
                <a:ea typeface="+mj-ea"/>
              </a:rPr>
              <a:t>感谢观看    </a:t>
            </a:r>
            <a:r>
              <a:rPr lang="en-US" altLang="zh-CN" sz="5800" dirty="0">
                <a:solidFill>
                  <a:schemeClr val="accent2"/>
                </a:solidFill>
                <a:latin typeface="+mj-ea"/>
                <a:ea typeface="+mj-ea"/>
              </a:rPr>
              <a:t>THANKS</a:t>
            </a:r>
            <a:endParaRPr lang="zh-CN" altLang="en-US" sz="580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573243" y="3576763"/>
            <a:ext cx="1849196" cy="2265198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 rot="19372238">
            <a:off x="2845889" y="-115345"/>
            <a:ext cx="7525309" cy="6946439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 rot="19380000">
            <a:off x="2102651" y="1225703"/>
            <a:ext cx="2262251" cy="216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9384833" y="480284"/>
            <a:ext cx="1049471" cy="12855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294392" y="4848908"/>
            <a:ext cx="474985" cy="58183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144176" y="3731149"/>
            <a:ext cx="79375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WORK REPORT  IN THE FIRST HALF</a:t>
            </a:r>
            <a:endParaRPr lang="zh-CN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Segoe UI Emoji" panose="020B0502040204020203" pitchFamily="34" charset="0"/>
              <a:ea typeface="Dotum" panose="020B0600000101010101" pitchFamily="34" charset="-127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8900000" flipH="1">
            <a:off x="2433347" y="273940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58674" y="2921170"/>
            <a:ext cx="134186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accent5"/>
                </a:solidFill>
                <a:latin typeface="+mn-ea"/>
              </a:rPr>
              <a:t>01</a:t>
            </a:r>
            <a:endParaRPr lang="zh-CN" altLang="en-US" sz="6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59220" y="3032896"/>
            <a:ext cx="3987758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600" dirty="0">
                <a:solidFill>
                  <a:schemeClr val="accent5"/>
                </a:solidFill>
                <a:latin typeface="+mn-ea"/>
                <a:cs typeface="Microsoft New Tai Lue" panose="020B0502040204020203" pitchFamily="34" charset="0"/>
              </a:rPr>
              <a:t>需求分析</a:t>
            </a:r>
            <a:endParaRPr lang="zh-CN" altLang="en-US" sz="5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直接连接符 3"/>
          <p:cNvSpPr>
            <a:spLocks noChangeShapeType="1"/>
          </p:cNvSpPr>
          <p:nvPr/>
        </p:nvSpPr>
        <p:spPr bwMode="auto">
          <a:xfrm>
            <a:off x="2469078" y="3685511"/>
            <a:ext cx="8862884" cy="0"/>
          </a:xfrm>
          <a:prstGeom prst="line">
            <a:avLst/>
          </a:prstGeom>
          <a:noFill/>
          <a:ln w="38100" cap="flat" cmpd="sng">
            <a:solidFill>
              <a:schemeClr val="bg2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1" name="椭圆 12"/>
          <p:cNvSpPr>
            <a:spLocks noChangeArrowheads="1"/>
          </p:cNvSpPr>
          <p:nvPr/>
        </p:nvSpPr>
        <p:spPr bwMode="auto">
          <a:xfrm>
            <a:off x="3597359" y="3566423"/>
            <a:ext cx="242756" cy="242756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3735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2" name="椭圆 13"/>
          <p:cNvSpPr>
            <a:spLocks noChangeArrowheads="1"/>
          </p:cNvSpPr>
          <p:nvPr/>
        </p:nvSpPr>
        <p:spPr bwMode="auto">
          <a:xfrm>
            <a:off x="6111945" y="3566423"/>
            <a:ext cx="242756" cy="24275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3735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3" name="椭圆 14"/>
          <p:cNvSpPr>
            <a:spLocks noChangeArrowheads="1"/>
          </p:cNvSpPr>
          <p:nvPr/>
        </p:nvSpPr>
        <p:spPr bwMode="auto">
          <a:xfrm>
            <a:off x="8628057" y="3566423"/>
            <a:ext cx="242756" cy="24275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3735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4" name="椭圆 15"/>
          <p:cNvSpPr>
            <a:spLocks noChangeArrowheads="1"/>
          </p:cNvSpPr>
          <p:nvPr/>
        </p:nvSpPr>
        <p:spPr bwMode="auto">
          <a:xfrm>
            <a:off x="11144170" y="3566423"/>
            <a:ext cx="242756" cy="242756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735" dirty="0">
                <a:solidFill>
                  <a:schemeClr val="tx2"/>
                </a:solidFill>
                <a:latin typeface="+mn-ea"/>
                <a:cs typeface="+mn-ea"/>
                <a:sym typeface="Impact" panose="020B0806030902050204" pitchFamily="34" charset="0"/>
              </a:rPr>
              <a:t>+</a:t>
            </a:r>
            <a:endParaRPr lang="zh-CN" altLang="en-US" sz="3735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5" name="直接连接符 21"/>
          <p:cNvSpPr>
            <a:spLocks noChangeShapeType="1"/>
          </p:cNvSpPr>
          <p:nvPr/>
        </p:nvSpPr>
        <p:spPr bwMode="auto">
          <a:xfrm flipV="1">
            <a:off x="3731715" y="2940448"/>
            <a:ext cx="627501" cy="627501"/>
          </a:xfrm>
          <a:prstGeom prst="line">
            <a:avLst/>
          </a:prstGeom>
          <a:noFill/>
          <a:ln w="19050" cap="flat" cmpd="sng">
            <a:solidFill>
              <a:srgbClr val="3F3F3F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6" name="直接连接符 27"/>
          <p:cNvSpPr>
            <a:spLocks noChangeShapeType="1"/>
          </p:cNvSpPr>
          <p:nvPr/>
        </p:nvSpPr>
        <p:spPr bwMode="auto">
          <a:xfrm flipV="1">
            <a:off x="8760886" y="2940448"/>
            <a:ext cx="627501" cy="627501"/>
          </a:xfrm>
          <a:prstGeom prst="line">
            <a:avLst/>
          </a:prstGeom>
          <a:noFill/>
          <a:ln w="19050" cap="flat" cmpd="sng">
            <a:solidFill>
              <a:schemeClr val="tx2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7" name="直接连接符 30"/>
          <p:cNvSpPr>
            <a:spLocks noChangeShapeType="1"/>
          </p:cNvSpPr>
          <p:nvPr/>
        </p:nvSpPr>
        <p:spPr bwMode="auto">
          <a:xfrm flipH="1">
            <a:off x="5583683" y="3803071"/>
            <a:ext cx="625975" cy="627501"/>
          </a:xfrm>
          <a:prstGeom prst="line">
            <a:avLst/>
          </a:prstGeom>
          <a:noFill/>
          <a:ln w="19050" cap="flat" cmpd="sng">
            <a:solidFill>
              <a:schemeClr val="bg2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8" name="直接连接符 33"/>
          <p:cNvSpPr>
            <a:spLocks noChangeShapeType="1"/>
          </p:cNvSpPr>
          <p:nvPr/>
        </p:nvSpPr>
        <p:spPr bwMode="auto">
          <a:xfrm flipH="1">
            <a:off x="10664764" y="3803071"/>
            <a:ext cx="627501" cy="627501"/>
          </a:xfrm>
          <a:prstGeom prst="line">
            <a:avLst/>
          </a:prstGeom>
          <a:noFill/>
          <a:ln w="19050" cap="flat" cmpd="sng">
            <a:solidFill>
              <a:srgbClr val="3F3F3F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29" name="任意多边形 8"/>
          <p:cNvSpPr>
            <a:spLocks noChangeArrowheads="1"/>
          </p:cNvSpPr>
          <p:nvPr/>
        </p:nvSpPr>
        <p:spPr bwMode="auto">
          <a:xfrm rot="5400000">
            <a:off x="836200" y="2832150"/>
            <a:ext cx="1496232" cy="1729828"/>
          </a:xfrm>
          <a:custGeom>
            <a:avLst/>
            <a:gdLst>
              <a:gd name="T0" fmla="*/ 0 w 1555844"/>
              <a:gd name="T1" fmla="*/ 1019695 h 1797617"/>
              <a:gd name="T2" fmla="*/ 621144 w 1555844"/>
              <a:gd name="T3" fmla="*/ 257578 h 1797617"/>
              <a:gd name="T4" fmla="*/ 676472 w 1555844"/>
              <a:gd name="T5" fmla="*/ 252000 h 1797617"/>
              <a:gd name="T6" fmla="*/ 633922 w 1555844"/>
              <a:gd name="T7" fmla="*/ 252000 h 1797617"/>
              <a:gd name="T8" fmla="*/ 777922 w 1555844"/>
              <a:gd name="T9" fmla="*/ 0 h 1797617"/>
              <a:gd name="T10" fmla="*/ 921922 w 1555844"/>
              <a:gd name="T11" fmla="*/ 252000 h 1797617"/>
              <a:gd name="T12" fmla="*/ 879372 w 1555844"/>
              <a:gd name="T13" fmla="*/ 252000 h 1797617"/>
              <a:gd name="T14" fmla="*/ 934700 w 1555844"/>
              <a:gd name="T15" fmla="*/ 257578 h 1797617"/>
              <a:gd name="T16" fmla="*/ 1555844 w 1555844"/>
              <a:gd name="T17" fmla="*/ 1019695 h 1797617"/>
              <a:gd name="T18" fmla="*/ 777922 w 1555844"/>
              <a:gd name="T19" fmla="*/ 1797617 h 1797617"/>
              <a:gd name="T20" fmla="*/ 0 w 1555844"/>
              <a:gd name="T21" fmla="*/ 1019695 h 179761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5844"/>
              <a:gd name="T34" fmla="*/ 0 h 1797617"/>
              <a:gd name="T35" fmla="*/ 1555844 w 1555844"/>
              <a:gd name="T36" fmla="*/ 1797617 h 1797617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5844" h="1797617">
                <a:moveTo>
                  <a:pt x="0" y="1019695"/>
                </a:moveTo>
                <a:cubicBezTo>
                  <a:pt x="0" y="643765"/>
                  <a:pt x="266658" y="330116"/>
                  <a:pt x="621144" y="257578"/>
                </a:cubicBezTo>
                <a:lnTo>
                  <a:pt x="676472" y="252000"/>
                </a:lnTo>
                <a:lnTo>
                  <a:pt x="633922" y="252000"/>
                </a:lnTo>
                <a:lnTo>
                  <a:pt x="777922" y="0"/>
                </a:lnTo>
                <a:lnTo>
                  <a:pt x="921922" y="252000"/>
                </a:lnTo>
                <a:lnTo>
                  <a:pt x="879372" y="252000"/>
                </a:lnTo>
                <a:lnTo>
                  <a:pt x="934700" y="257578"/>
                </a:lnTo>
                <a:cubicBezTo>
                  <a:pt x="1289186" y="330116"/>
                  <a:pt x="1555844" y="643765"/>
                  <a:pt x="1555844" y="1019695"/>
                </a:cubicBezTo>
                <a:cubicBezTo>
                  <a:pt x="1555844" y="1449329"/>
                  <a:pt x="1207556" y="1797617"/>
                  <a:pt x="777922" y="1797617"/>
                </a:cubicBezTo>
                <a:cubicBezTo>
                  <a:pt x="348288" y="1797617"/>
                  <a:pt x="0" y="1449329"/>
                  <a:pt x="0" y="1019695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0" name="矩形 68"/>
          <p:cNvSpPr>
            <a:spLocks noChangeArrowheads="1"/>
          </p:cNvSpPr>
          <p:nvPr/>
        </p:nvSpPr>
        <p:spPr bwMode="auto">
          <a:xfrm>
            <a:off x="1043097" y="3236979"/>
            <a:ext cx="861060" cy="911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665" b="1" dirty="0">
                <a:solidFill>
                  <a:schemeClr val="tx2"/>
                </a:solidFill>
                <a:latin typeface="Impact" panose="020B0806030902050204" pitchFamily="34" charset="0"/>
                <a:cs typeface="+mn-ea"/>
                <a:sym typeface="Impact" panose="020B0806030902050204" pitchFamily="34" charset="0"/>
              </a:rPr>
              <a:t>系统</a:t>
            </a:r>
            <a:endParaRPr lang="en-US" altLang="zh-CN" sz="2665" b="1" dirty="0">
              <a:solidFill>
                <a:schemeClr val="tx2"/>
              </a:solidFill>
              <a:latin typeface="Impact" panose="020B0806030902050204" pitchFamily="34" charset="0"/>
              <a:cs typeface="+mn-ea"/>
              <a:sym typeface="Impact" panose="020B080603090205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665" b="1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服务</a:t>
            </a:r>
            <a:endParaRPr lang="zh-CN" altLang="en-US" sz="2665" b="1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1" name="任意多边形 71"/>
          <p:cNvSpPr>
            <a:spLocks noChangeArrowheads="1"/>
          </p:cNvSpPr>
          <p:nvPr/>
        </p:nvSpPr>
        <p:spPr bwMode="auto">
          <a:xfrm rot="13762846" flipH="1" flipV="1">
            <a:off x="3999662" y="4043538"/>
            <a:ext cx="1732881" cy="2003119"/>
          </a:xfrm>
          <a:custGeom>
            <a:avLst/>
            <a:gdLst>
              <a:gd name="T0" fmla="*/ 0 w 1555844"/>
              <a:gd name="T1" fmla="*/ 1019695 h 1797617"/>
              <a:gd name="T2" fmla="*/ 621144 w 1555844"/>
              <a:gd name="T3" fmla="*/ 257578 h 1797617"/>
              <a:gd name="T4" fmla="*/ 676472 w 1555844"/>
              <a:gd name="T5" fmla="*/ 252000 h 1797617"/>
              <a:gd name="T6" fmla="*/ 633922 w 1555844"/>
              <a:gd name="T7" fmla="*/ 252000 h 1797617"/>
              <a:gd name="T8" fmla="*/ 777922 w 1555844"/>
              <a:gd name="T9" fmla="*/ 0 h 1797617"/>
              <a:gd name="T10" fmla="*/ 921922 w 1555844"/>
              <a:gd name="T11" fmla="*/ 252000 h 1797617"/>
              <a:gd name="T12" fmla="*/ 879372 w 1555844"/>
              <a:gd name="T13" fmla="*/ 252000 h 1797617"/>
              <a:gd name="T14" fmla="*/ 934700 w 1555844"/>
              <a:gd name="T15" fmla="*/ 257578 h 1797617"/>
              <a:gd name="T16" fmla="*/ 1555844 w 1555844"/>
              <a:gd name="T17" fmla="*/ 1019695 h 1797617"/>
              <a:gd name="T18" fmla="*/ 777922 w 1555844"/>
              <a:gd name="T19" fmla="*/ 1797617 h 1797617"/>
              <a:gd name="T20" fmla="*/ 0 w 1555844"/>
              <a:gd name="T21" fmla="*/ 1019695 h 179761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5844"/>
              <a:gd name="T34" fmla="*/ 0 h 1797617"/>
              <a:gd name="T35" fmla="*/ 1555844 w 1555844"/>
              <a:gd name="T36" fmla="*/ 1797617 h 1797617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5844" h="1797617">
                <a:moveTo>
                  <a:pt x="0" y="1019695"/>
                </a:moveTo>
                <a:cubicBezTo>
                  <a:pt x="0" y="643765"/>
                  <a:pt x="266658" y="330116"/>
                  <a:pt x="621144" y="257578"/>
                </a:cubicBezTo>
                <a:lnTo>
                  <a:pt x="676472" y="252000"/>
                </a:lnTo>
                <a:lnTo>
                  <a:pt x="633922" y="252000"/>
                </a:lnTo>
                <a:lnTo>
                  <a:pt x="777922" y="0"/>
                </a:lnTo>
                <a:lnTo>
                  <a:pt x="921922" y="252000"/>
                </a:lnTo>
                <a:lnTo>
                  <a:pt x="879372" y="252000"/>
                </a:lnTo>
                <a:lnTo>
                  <a:pt x="934700" y="257578"/>
                </a:lnTo>
                <a:cubicBezTo>
                  <a:pt x="1289186" y="330116"/>
                  <a:pt x="1555844" y="643765"/>
                  <a:pt x="1555844" y="1019695"/>
                </a:cubicBezTo>
                <a:cubicBezTo>
                  <a:pt x="1555844" y="1449329"/>
                  <a:pt x="1207556" y="1797617"/>
                  <a:pt x="777922" y="1797617"/>
                </a:cubicBezTo>
                <a:cubicBezTo>
                  <a:pt x="348288" y="1797617"/>
                  <a:pt x="0" y="1449329"/>
                  <a:pt x="0" y="1019695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2" name="文本框 73"/>
          <p:cNvSpPr>
            <a:spLocks noChangeArrowheads="1"/>
          </p:cNvSpPr>
          <p:nvPr/>
        </p:nvSpPr>
        <p:spPr bwMode="auto">
          <a:xfrm>
            <a:off x="4064552" y="4416833"/>
            <a:ext cx="890105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贰</a:t>
            </a:r>
            <a:endParaRPr lang="zh-CN" altLang="en-US" sz="40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3" name="文本框 75"/>
          <p:cNvSpPr>
            <a:spLocks noChangeArrowheads="1"/>
          </p:cNvSpPr>
          <p:nvPr/>
        </p:nvSpPr>
        <p:spPr bwMode="auto">
          <a:xfrm>
            <a:off x="3731895" y="5091430"/>
            <a:ext cx="1797050" cy="518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fontAlgn="base">
              <a:lnSpc>
                <a:spcPts val="333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商品服务</a:t>
            </a:r>
            <a:endParaRPr lang="zh-CN" altLang="en-US" sz="16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4" name="任意多边形 69"/>
          <p:cNvSpPr>
            <a:spLocks noChangeArrowheads="1"/>
          </p:cNvSpPr>
          <p:nvPr/>
        </p:nvSpPr>
        <p:spPr bwMode="auto">
          <a:xfrm rot="13762846">
            <a:off x="4169896" y="1314441"/>
            <a:ext cx="1734408" cy="2003119"/>
          </a:xfrm>
          <a:custGeom>
            <a:avLst/>
            <a:gdLst>
              <a:gd name="T0" fmla="*/ 0 w 1555844"/>
              <a:gd name="T1" fmla="*/ 1019695 h 1797617"/>
              <a:gd name="T2" fmla="*/ 621144 w 1555844"/>
              <a:gd name="T3" fmla="*/ 257578 h 1797617"/>
              <a:gd name="T4" fmla="*/ 676472 w 1555844"/>
              <a:gd name="T5" fmla="*/ 252000 h 1797617"/>
              <a:gd name="T6" fmla="*/ 633922 w 1555844"/>
              <a:gd name="T7" fmla="*/ 252000 h 1797617"/>
              <a:gd name="T8" fmla="*/ 777922 w 1555844"/>
              <a:gd name="T9" fmla="*/ 0 h 1797617"/>
              <a:gd name="T10" fmla="*/ 921922 w 1555844"/>
              <a:gd name="T11" fmla="*/ 252000 h 1797617"/>
              <a:gd name="T12" fmla="*/ 879372 w 1555844"/>
              <a:gd name="T13" fmla="*/ 252000 h 1797617"/>
              <a:gd name="T14" fmla="*/ 934700 w 1555844"/>
              <a:gd name="T15" fmla="*/ 257578 h 1797617"/>
              <a:gd name="T16" fmla="*/ 1555844 w 1555844"/>
              <a:gd name="T17" fmla="*/ 1019695 h 1797617"/>
              <a:gd name="T18" fmla="*/ 777922 w 1555844"/>
              <a:gd name="T19" fmla="*/ 1797617 h 1797617"/>
              <a:gd name="T20" fmla="*/ 0 w 1555844"/>
              <a:gd name="T21" fmla="*/ 1019695 h 179761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5844"/>
              <a:gd name="T34" fmla="*/ 0 h 1797617"/>
              <a:gd name="T35" fmla="*/ 1555844 w 1555844"/>
              <a:gd name="T36" fmla="*/ 1797617 h 1797617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5844" h="1797617">
                <a:moveTo>
                  <a:pt x="0" y="1019695"/>
                </a:moveTo>
                <a:cubicBezTo>
                  <a:pt x="0" y="643765"/>
                  <a:pt x="266658" y="330116"/>
                  <a:pt x="621144" y="257578"/>
                </a:cubicBezTo>
                <a:lnTo>
                  <a:pt x="676472" y="252000"/>
                </a:lnTo>
                <a:lnTo>
                  <a:pt x="633922" y="252000"/>
                </a:lnTo>
                <a:lnTo>
                  <a:pt x="777922" y="0"/>
                </a:lnTo>
                <a:lnTo>
                  <a:pt x="921922" y="252000"/>
                </a:lnTo>
                <a:lnTo>
                  <a:pt x="879372" y="252000"/>
                </a:lnTo>
                <a:lnTo>
                  <a:pt x="934700" y="257578"/>
                </a:lnTo>
                <a:cubicBezTo>
                  <a:pt x="1289186" y="330116"/>
                  <a:pt x="1555844" y="643765"/>
                  <a:pt x="1555844" y="1019695"/>
                </a:cubicBezTo>
                <a:cubicBezTo>
                  <a:pt x="1555844" y="1449329"/>
                  <a:pt x="1207556" y="1797617"/>
                  <a:pt x="777922" y="1797617"/>
                </a:cubicBezTo>
                <a:cubicBezTo>
                  <a:pt x="348288" y="1797617"/>
                  <a:pt x="0" y="1449329"/>
                  <a:pt x="0" y="1019695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5" name="文本框 76"/>
          <p:cNvSpPr>
            <a:spLocks noChangeArrowheads="1"/>
          </p:cNvSpPr>
          <p:nvPr/>
        </p:nvSpPr>
        <p:spPr bwMode="auto">
          <a:xfrm>
            <a:off x="4421221" y="1530986"/>
            <a:ext cx="890105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壹</a:t>
            </a:r>
            <a:endParaRPr lang="zh-CN" sz="40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6" name="文本框 78"/>
          <p:cNvSpPr>
            <a:spLocks noChangeArrowheads="1"/>
          </p:cNvSpPr>
          <p:nvPr/>
        </p:nvSpPr>
        <p:spPr bwMode="auto">
          <a:xfrm>
            <a:off x="4359275" y="2204720"/>
            <a:ext cx="1631315" cy="518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fontAlgn="base">
              <a:lnSpc>
                <a:spcPts val="333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用户服务</a:t>
            </a:r>
            <a:endParaRPr lang="zh-CN" altLang="en-US" sz="16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7" name="任意多边形 70"/>
          <p:cNvSpPr>
            <a:spLocks noChangeArrowheads="1"/>
          </p:cNvSpPr>
          <p:nvPr/>
        </p:nvSpPr>
        <p:spPr bwMode="auto">
          <a:xfrm rot="13762846">
            <a:off x="9214335" y="1314441"/>
            <a:ext cx="1734408" cy="2003119"/>
          </a:xfrm>
          <a:custGeom>
            <a:avLst/>
            <a:gdLst>
              <a:gd name="T0" fmla="*/ 0 w 1555844"/>
              <a:gd name="T1" fmla="*/ 1019695 h 1797617"/>
              <a:gd name="T2" fmla="*/ 621144 w 1555844"/>
              <a:gd name="T3" fmla="*/ 257578 h 1797617"/>
              <a:gd name="T4" fmla="*/ 676472 w 1555844"/>
              <a:gd name="T5" fmla="*/ 252000 h 1797617"/>
              <a:gd name="T6" fmla="*/ 633922 w 1555844"/>
              <a:gd name="T7" fmla="*/ 252000 h 1797617"/>
              <a:gd name="T8" fmla="*/ 777922 w 1555844"/>
              <a:gd name="T9" fmla="*/ 0 h 1797617"/>
              <a:gd name="T10" fmla="*/ 921922 w 1555844"/>
              <a:gd name="T11" fmla="*/ 252000 h 1797617"/>
              <a:gd name="T12" fmla="*/ 879372 w 1555844"/>
              <a:gd name="T13" fmla="*/ 252000 h 1797617"/>
              <a:gd name="T14" fmla="*/ 934700 w 1555844"/>
              <a:gd name="T15" fmla="*/ 257578 h 1797617"/>
              <a:gd name="T16" fmla="*/ 1555844 w 1555844"/>
              <a:gd name="T17" fmla="*/ 1019695 h 1797617"/>
              <a:gd name="T18" fmla="*/ 777922 w 1555844"/>
              <a:gd name="T19" fmla="*/ 1797617 h 1797617"/>
              <a:gd name="T20" fmla="*/ 0 w 1555844"/>
              <a:gd name="T21" fmla="*/ 1019695 h 179761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5844"/>
              <a:gd name="T34" fmla="*/ 0 h 1797617"/>
              <a:gd name="T35" fmla="*/ 1555844 w 1555844"/>
              <a:gd name="T36" fmla="*/ 1797617 h 1797617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5844" h="1797617">
                <a:moveTo>
                  <a:pt x="0" y="1019695"/>
                </a:moveTo>
                <a:cubicBezTo>
                  <a:pt x="0" y="643765"/>
                  <a:pt x="266658" y="330116"/>
                  <a:pt x="621144" y="257578"/>
                </a:cubicBezTo>
                <a:lnTo>
                  <a:pt x="676472" y="252000"/>
                </a:lnTo>
                <a:lnTo>
                  <a:pt x="633922" y="252000"/>
                </a:lnTo>
                <a:lnTo>
                  <a:pt x="777922" y="0"/>
                </a:lnTo>
                <a:lnTo>
                  <a:pt x="921922" y="252000"/>
                </a:lnTo>
                <a:lnTo>
                  <a:pt x="879372" y="252000"/>
                </a:lnTo>
                <a:lnTo>
                  <a:pt x="934700" y="257578"/>
                </a:lnTo>
                <a:cubicBezTo>
                  <a:pt x="1289186" y="330116"/>
                  <a:pt x="1555844" y="643765"/>
                  <a:pt x="1555844" y="1019695"/>
                </a:cubicBezTo>
                <a:cubicBezTo>
                  <a:pt x="1555844" y="1449329"/>
                  <a:pt x="1207556" y="1797617"/>
                  <a:pt x="777922" y="1797617"/>
                </a:cubicBezTo>
                <a:cubicBezTo>
                  <a:pt x="348288" y="1797617"/>
                  <a:pt x="0" y="1449329"/>
                  <a:pt x="0" y="1019695"/>
                </a:cubicBezTo>
                <a:close/>
              </a:path>
            </a:pathLst>
          </a:custGeom>
          <a:noFill/>
          <a:ln w="19050" cap="flat" cmpd="sng">
            <a:solidFill>
              <a:schemeClr val="tx1"/>
            </a:solidFill>
            <a:bevel/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8" name="文本框 79"/>
          <p:cNvSpPr>
            <a:spLocks noChangeArrowheads="1"/>
          </p:cNvSpPr>
          <p:nvPr/>
        </p:nvSpPr>
        <p:spPr bwMode="auto">
          <a:xfrm>
            <a:off x="9486101" y="1529716"/>
            <a:ext cx="890105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叁</a:t>
            </a:r>
            <a:endParaRPr lang="zh-CN" altLang="en-US" sz="40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39" name="文本框 81"/>
          <p:cNvSpPr>
            <a:spLocks noChangeArrowheads="1"/>
          </p:cNvSpPr>
          <p:nvPr/>
        </p:nvSpPr>
        <p:spPr bwMode="auto">
          <a:xfrm>
            <a:off x="9388387" y="2204548"/>
            <a:ext cx="1590892" cy="518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lnSpc>
                <a:spcPts val="333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订单服务</a:t>
            </a:r>
            <a:endParaRPr lang="zh-CN" altLang="en-US" sz="16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40" name="任意多边形 72"/>
          <p:cNvSpPr>
            <a:spLocks noChangeArrowheads="1"/>
          </p:cNvSpPr>
          <p:nvPr/>
        </p:nvSpPr>
        <p:spPr bwMode="auto">
          <a:xfrm rot="13762846" flipH="1" flipV="1">
            <a:off x="9073872" y="4056515"/>
            <a:ext cx="1734408" cy="2003119"/>
          </a:xfrm>
          <a:custGeom>
            <a:avLst/>
            <a:gdLst>
              <a:gd name="T0" fmla="*/ 0 w 1555844"/>
              <a:gd name="T1" fmla="*/ 1019695 h 1797617"/>
              <a:gd name="T2" fmla="*/ 621144 w 1555844"/>
              <a:gd name="T3" fmla="*/ 257578 h 1797617"/>
              <a:gd name="T4" fmla="*/ 676472 w 1555844"/>
              <a:gd name="T5" fmla="*/ 252000 h 1797617"/>
              <a:gd name="T6" fmla="*/ 633922 w 1555844"/>
              <a:gd name="T7" fmla="*/ 252000 h 1797617"/>
              <a:gd name="T8" fmla="*/ 777922 w 1555844"/>
              <a:gd name="T9" fmla="*/ 0 h 1797617"/>
              <a:gd name="T10" fmla="*/ 921922 w 1555844"/>
              <a:gd name="T11" fmla="*/ 252000 h 1797617"/>
              <a:gd name="T12" fmla="*/ 879372 w 1555844"/>
              <a:gd name="T13" fmla="*/ 252000 h 1797617"/>
              <a:gd name="T14" fmla="*/ 934700 w 1555844"/>
              <a:gd name="T15" fmla="*/ 257578 h 1797617"/>
              <a:gd name="T16" fmla="*/ 1555844 w 1555844"/>
              <a:gd name="T17" fmla="*/ 1019695 h 1797617"/>
              <a:gd name="T18" fmla="*/ 777922 w 1555844"/>
              <a:gd name="T19" fmla="*/ 1797617 h 1797617"/>
              <a:gd name="T20" fmla="*/ 0 w 1555844"/>
              <a:gd name="T21" fmla="*/ 1019695 h 1797617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5844"/>
              <a:gd name="T34" fmla="*/ 0 h 1797617"/>
              <a:gd name="T35" fmla="*/ 1555844 w 1555844"/>
              <a:gd name="T36" fmla="*/ 1797617 h 1797617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5844" h="1797617">
                <a:moveTo>
                  <a:pt x="0" y="1019695"/>
                </a:moveTo>
                <a:cubicBezTo>
                  <a:pt x="0" y="643765"/>
                  <a:pt x="266658" y="330116"/>
                  <a:pt x="621144" y="257578"/>
                </a:cubicBezTo>
                <a:lnTo>
                  <a:pt x="676472" y="252000"/>
                </a:lnTo>
                <a:lnTo>
                  <a:pt x="633922" y="252000"/>
                </a:lnTo>
                <a:lnTo>
                  <a:pt x="777922" y="0"/>
                </a:lnTo>
                <a:lnTo>
                  <a:pt x="921922" y="252000"/>
                </a:lnTo>
                <a:lnTo>
                  <a:pt x="879372" y="252000"/>
                </a:lnTo>
                <a:lnTo>
                  <a:pt x="934700" y="257578"/>
                </a:lnTo>
                <a:cubicBezTo>
                  <a:pt x="1289186" y="330116"/>
                  <a:pt x="1555844" y="643765"/>
                  <a:pt x="1555844" y="1019695"/>
                </a:cubicBezTo>
                <a:cubicBezTo>
                  <a:pt x="1555844" y="1449329"/>
                  <a:pt x="1207556" y="1797617"/>
                  <a:pt x="777922" y="1797617"/>
                </a:cubicBezTo>
                <a:cubicBezTo>
                  <a:pt x="348288" y="1797617"/>
                  <a:pt x="0" y="1449329"/>
                  <a:pt x="0" y="1019695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41" name="文本框 82"/>
          <p:cNvSpPr>
            <a:spLocks noChangeArrowheads="1"/>
          </p:cNvSpPr>
          <p:nvPr/>
        </p:nvSpPr>
        <p:spPr bwMode="auto">
          <a:xfrm>
            <a:off x="9154793" y="4416833"/>
            <a:ext cx="890105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0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肆</a:t>
            </a:r>
            <a:endParaRPr lang="zh-CN" altLang="en-US" sz="40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sp>
        <p:nvSpPr>
          <p:cNvPr id="42" name="文本框 84"/>
          <p:cNvSpPr>
            <a:spLocks noChangeArrowheads="1"/>
          </p:cNvSpPr>
          <p:nvPr/>
        </p:nvSpPr>
        <p:spPr bwMode="auto">
          <a:xfrm>
            <a:off x="9055553" y="5091664"/>
            <a:ext cx="1590892" cy="518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fontAlgn="base">
              <a:lnSpc>
                <a:spcPts val="3335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2"/>
                </a:solidFill>
                <a:latin typeface="Arial" panose="020B0604020202020204" pitchFamily="34" charset="0"/>
                <a:cs typeface="+mn-ea"/>
              </a:rPr>
              <a:t>快递服务</a:t>
            </a:r>
            <a:endParaRPr lang="zh-CN" altLang="en-US" sz="1600" dirty="0">
              <a:solidFill>
                <a:schemeClr val="tx2"/>
              </a:solidFill>
              <a:latin typeface="Arial" panose="020B0604020202020204" pitchFamily="34" charset="0"/>
              <a:cs typeface="+mn-ea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568443" y="319365"/>
            <a:ext cx="2884170" cy="508635"/>
            <a:chOff x="568442" y="319364"/>
            <a:chExt cx="2884172" cy="508636"/>
          </a:xfrm>
        </p:grpSpPr>
        <p:sp>
          <p:nvSpPr>
            <p:cNvPr id="44" name="文本框 23"/>
            <p:cNvSpPr txBox="1"/>
            <p:nvPr/>
          </p:nvSpPr>
          <p:spPr>
            <a:xfrm>
              <a:off x="665958" y="319364"/>
              <a:ext cx="1270001" cy="4203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35" dirty="0">
                  <a:solidFill>
                    <a:schemeClr val="bg2"/>
                  </a:solidFill>
                  <a:latin typeface="+mn-ea"/>
                  <a:cs typeface="+mn-ea"/>
                </a:rPr>
                <a:t>系统功能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6" name="文本框 23"/>
            <p:cNvSpPr txBox="1"/>
            <p:nvPr/>
          </p:nvSpPr>
          <p:spPr>
            <a:xfrm>
              <a:off x="1741288" y="530819"/>
              <a:ext cx="1711326" cy="297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335" dirty="0">
                  <a:solidFill>
                    <a:srgbClr val="262626"/>
                  </a:solidFill>
                  <a:latin typeface="微软雅黑" panose="020B0503020204020204" pitchFamily="34" charset="-122"/>
                  <a:cs typeface="+mn-ea"/>
                </a:rPr>
                <a:t>  system function</a:t>
              </a:r>
              <a:endParaRPr lang="en-US" altLang="zh-CN" sz="1335" dirty="0">
                <a:solidFill>
                  <a:srgbClr val="262626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商品的增删查改</a:t>
            </a:r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6188429" y="1121098"/>
            <a:ext cx="4708104" cy="4612159"/>
            <a:chOff x="4905088" y="1428672"/>
            <a:chExt cx="2561911" cy="2509703"/>
          </a:xfrm>
        </p:grpSpPr>
        <p:grpSp>
          <p:nvGrpSpPr>
            <p:cNvPr id="15" name="Group 13"/>
            <p:cNvGrpSpPr/>
            <p:nvPr/>
          </p:nvGrpSpPr>
          <p:grpSpPr bwMode="auto">
            <a:xfrm>
              <a:off x="4932040" y="1428672"/>
              <a:ext cx="2534959" cy="2509703"/>
              <a:chOff x="1541" y="968"/>
              <a:chExt cx="2710" cy="2683"/>
            </a:xfrm>
          </p:grpSpPr>
          <p:sp>
            <p:nvSpPr>
              <p:cNvPr id="20" name="Freeform 35"/>
              <p:cNvSpPr/>
              <p:nvPr/>
            </p:nvSpPr>
            <p:spPr bwMode="gray">
              <a:xfrm>
                <a:off x="2754" y="968"/>
                <a:ext cx="1497" cy="1497"/>
              </a:xfrm>
              <a:custGeom>
                <a:avLst/>
                <a:gdLst>
                  <a:gd name="T0" fmla="*/ 2147483647 w 1016"/>
                  <a:gd name="T1" fmla="*/ 0 h 1016"/>
                  <a:gd name="T2" fmla="*/ 0 w 1016"/>
                  <a:gd name="T3" fmla="*/ 2147483647 h 1016"/>
                  <a:gd name="T4" fmla="*/ 0 w 1016"/>
                  <a:gd name="T5" fmla="*/ 2147483647 h 1016"/>
                  <a:gd name="T6" fmla="*/ 2147483647 w 1016"/>
                  <a:gd name="T7" fmla="*/ 2147483647 h 1016"/>
                  <a:gd name="T8" fmla="*/ 2147483647 w 1016"/>
                  <a:gd name="T9" fmla="*/ 2147483647 h 1016"/>
                  <a:gd name="T10" fmla="*/ 2147483647 w 1016"/>
                  <a:gd name="T11" fmla="*/ 0 h 10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16"/>
                  <a:gd name="T19" fmla="*/ 0 h 1016"/>
                  <a:gd name="T20" fmla="*/ 1016 w 1016"/>
                  <a:gd name="T21" fmla="*/ 1016 h 10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16" h="1016">
                    <a:moveTo>
                      <a:pt x="508" y="0"/>
                    </a:moveTo>
                    <a:cubicBezTo>
                      <a:pt x="227" y="0"/>
                      <a:pt x="0" y="227"/>
                      <a:pt x="0" y="508"/>
                    </a:cubicBezTo>
                    <a:cubicBezTo>
                      <a:pt x="0" y="1016"/>
                      <a:pt x="0" y="1016"/>
                      <a:pt x="0" y="1016"/>
                    </a:cubicBezTo>
                    <a:cubicBezTo>
                      <a:pt x="508" y="1016"/>
                      <a:pt x="508" y="1016"/>
                      <a:pt x="508" y="1016"/>
                    </a:cubicBezTo>
                    <a:cubicBezTo>
                      <a:pt x="789" y="1016"/>
                      <a:pt x="1016" y="789"/>
                      <a:pt x="1016" y="508"/>
                    </a:cubicBezTo>
                    <a:cubicBezTo>
                      <a:pt x="1016" y="227"/>
                      <a:pt x="789" y="0"/>
                      <a:pt x="508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465" kern="0">
                  <a:solidFill>
                    <a:schemeClr val="bg1"/>
                  </a:solidFill>
                  <a:latin typeface="宋体" panose="02010600030101010101" pitchFamily="2" charset="-122"/>
                  <a:cs typeface="+mn-ea"/>
                </a:endParaRPr>
              </a:p>
            </p:txBody>
          </p:sp>
          <p:sp>
            <p:nvSpPr>
              <p:cNvPr id="21" name="Freeform 36"/>
              <p:cNvSpPr/>
              <p:nvPr/>
            </p:nvSpPr>
            <p:spPr bwMode="gray">
              <a:xfrm rot="5400000">
                <a:off x="2753" y="2574"/>
                <a:ext cx="1077" cy="1077"/>
              </a:xfrm>
              <a:custGeom>
                <a:avLst/>
                <a:gdLst>
                  <a:gd name="T0" fmla="*/ 2147483647 w 1016"/>
                  <a:gd name="T1" fmla="*/ 0 h 1016"/>
                  <a:gd name="T2" fmla="*/ 0 w 1016"/>
                  <a:gd name="T3" fmla="*/ 2147483647 h 1016"/>
                  <a:gd name="T4" fmla="*/ 0 w 1016"/>
                  <a:gd name="T5" fmla="*/ 2147483647 h 1016"/>
                  <a:gd name="T6" fmla="*/ 2147483647 w 1016"/>
                  <a:gd name="T7" fmla="*/ 2147483647 h 1016"/>
                  <a:gd name="T8" fmla="*/ 2147483647 w 1016"/>
                  <a:gd name="T9" fmla="*/ 2147483647 h 1016"/>
                  <a:gd name="T10" fmla="*/ 2147483647 w 1016"/>
                  <a:gd name="T11" fmla="*/ 0 h 10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16"/>
                  <a:gd name="T19" fmla="*/ 0 h 1016"/>
                  <a:gd name="T20" fmla="*/ 1016 w 1016"/>
                  <a:gd name="T21" fmla="*/ 1016 h 10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16" h="1016">
                    <a:moveTo>
                      <a:pt x="508" y="0"/>
                    </a:moveTo>
                    <a:cubicBezTo>
                      <a:pt x="227" y="0"/>
                      <a:pt x="0" y="227"/>
                      <a:pt x="0" y="508"/>
                    </a:cubicBezTo>
                    <a:cubicBezTo>
                      <a:pt x="0" y="1016"/>
                      <a:pt x="0" y="1016"/>
                      <a:pt x="0" y="1016"/>
                    </a:cubicBezTo>
                    <a:cubicBezTo>
                      <a:pt x="508" y="1016"/>
                      <a:pt x="508" y="1016"/>
                      <a:pt x="508" y="1016"/>
                    </a:cubicBezTo>
                    <a:cubicBezTo>
                      <a:pt x="789" y="1016"/>
                      <a:pt x="1016" y="789"/>
                      <a:pt x="1016" y="508"/>
                    </a:cubicBezTo>
                    <a:cubicBezTo>
                      <a:pt x="1016" y="227"/>
                      <a:pt x="789" y="0"/>
                      <a:pt x="508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465" kern="0">
                  <a:solidFill>
                    <a:schemeClr val="bg1"/>
                  </a:solidFill>
                  <a:latin typeface="宋体" panose="02010600030101010101" pitchFamily="2" charset="-122"/>
                  <a:cs typeface="+mn-ea"/>
                </a:endParaRPr>
              </a:p>
            </p:txBody>
          </p:sp>
          <p:sp>
            <p:nvSpPr>
              <p:cNvPr id="22" name="Freeform 37"/>
              <p:cNvSpPr/>
              <p:nvPr/>
            </p:nvSpPr>
            <p:spPr bwMode="gray">
              <a:xfrm rot="10800000">
                <a:off x="1544" y="2574"/>
                <a:ext cx="1077" cy="1077"/>
              </a:xfrm>
              <a:custGeom>
                <a:avLst/>
                <a:gdLst>
                  <a:gd name="T0" fmla="*/ 2147483647 w 1016"/>
                  <a:gd name="T1" fmla="*/ 0 h 1016"/>
                  <a:gd name="T2" fmla="*/ 0 w 1016"/>
                  <a:gd name="T3" fmla="*/ 2147483647 h 1016"/>
                  <a:gd name="T4" fmla="*/ 0 w 1016"/>
                  <a:gd name="T5" fmla="*/ 2147483647 h 1016"/>
                  <a:gd name="T6" fmla="*/ 2147483647 w 1016"/>
                  <a:gd name="T7" fmla="*/ 2147483647 h 1016"/>
                  <a:gd name="T8" fmla="*/ 2147483647 w 1016"/>
                  <a:gd name="T9" fmla="*/ 2147483647 h 1016"/>
                  <a:gd name="T10" fmla="*/ 2147483647 w 1016"/>
                  <a:gd name="T11" fmla="*/ 0 h 10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16"/>
                  <a:gd name="T19" fmla="*/ 0 h 1016"/>
                  <a:gd name="T20" fmla="*/ 1016 w 1016"/>
                  <a:gd name="T21" fmla="*/ 1016 h 10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16" h="1016">
                    <a:moveTo>
                      <a:pt x="508" y="0"/>
                    </a:moveTo>
                    <a:cubicBezTo>
                      <a:pt x="227" y="0"/>
                      <a:pt x="0" y="227"/>
                      <a:pt x="0" y="508"/>
                    </a:cubicBezTo>
                    <a:cubicBezTo>
                      <a:pt x="0" y="1016"/>
                      <a:pt x="0" y="1016"/>
                      <a:pt x="0" y="1016"/>
                    </a:cubicBezTo>
                    <a:cubicBezTo>
                      <a:pt x="508" y="1016"/>
                      <a:pt x="508" y="1016"/>
                      <a:pt x="508" y="1016"/>
                    </a:cubicBezTo>
                    <a:cubicBezTo>
                      <a:pt x="789" y="1016"/>
                      <a:pt x="1016" y="789"/>
                      <a:pt x="1016" y="508"/>
                    </a:cubicBezTo>
                    <a:cubicBezTo>
                      <a:pt x="1016" y="227"/>
                      <a:pt x="789" y="0"/>
                      <a:pt x="508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465" kern="0">
                  <a:solidFill>
                    <a:schemeClr val="bg1"/>
                  </a:solidFill>
                  <a:latin typeface="宋体" panose="02010600030101010101" pitchFamily="2" charset="-122"/>
                  <a:cs typeface="+mn-ea"/>
                </a:endParaRPr>
              </a:p>
            </p:txBody>
          </p:sp>
          <p:sp>
            <p:nvSpPr>
              <p:cNvPr id="23" name="Freeform 38"/>
              <p:cNvSpPr/>
              <p:nvPr/>
            </p:nvSpPr>
            <p:spPr bwMode="gray">
              <a:xfrm rot="-5400000">
                <a:off x="1541" y="1397"/>
                <a:ext cx="1077" cy="1077"/>
              </a:xfrm>
              <a:custGeom>
                <a:avLst/>
                <a:gdLst>
                  <a:gd name="T0" fmla="*/ 2147483647 w 1016"/>
                  <a:gd name="T1" fmla="*/ 0 h 1016"/>
                  <a:gd name="T2" fmla="*/ 0 w 1016"/>
                  <a:gd name="T3" fmla="*/ 2147483647 h 1016"/>
                  <a:gd name="T4" fmla="*/ 0 w 1016"/>
                  <a:gd name="T5" fmla="*/ 2147483647 h 1016"/>
                  <a:gd name="T6" fmla="*/ 2147483647 w 1016"/>
                  <a:gd name="T7" fmla="*/ 2147483647 h 1016"/>
                  <a:gd name="T8" fmla="*/ 2147483647 w 1016"/>
                  <a:gd name="T9" fmla="*/ 2147483647 h 1016"/>
                  <a:gd name="T10" fmla="*/ 2147483647 w 1016"/>
                  <a:gd name="T11" fmla="*/ 0 h 10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16"/>
                  <a:gd name="T19" fmla="*/ 0 h 1016"/>
                  <a:gd name="T20" fmla="*/ 1016 w 1016"/>
                  <a:gd name="T21" fmla="*/ 1016 h 10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16" h="1016">
                    <a:moveTo>
                      <a:pt x="508" y="0"/>
                    </a:moveTo>
                    <a:cubicBezTo>
                      <a:pt x="227" y="0"/>
                      <a:pt x="0" y="227"/>
                      <a:pt x="0" y="508"/>
                    </a:cubicBezTo>
                    <a:cubicBezTo>
                      <a:pt x="0" y="1016"/>
                      <a:pt x="0" y="1016"/>
                      <a:pt x="0" y="1016"/>
                    </a:cubicBezTo>
                    <a:cubicBezTo>
                      <a:pt x="508" y="1016"/>
                      <a:pt x="508" y="1016"/>
                      <a:pt x="508" y="1016"/>
                    </a:cubicBezTo>
                    <a:cubicBezTo>
                      <a:pt x="789" y="1016"/>
                      <a:pt x="1016" y="789"/>
                      <a:pt x="1016" y="508"/>
                    </a:cubicBezTo>
                    <a:cubicBezTo>
                      <a:pt x="1016" y="227"/>
                      <a:pt x="789" y="0"/>
                      <a:pt x="508" y="0"/>
                    </a:cubicBez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1465" kern="0">
                  <a:solidFill>
                    <a:schemeClr val="bg1"/>
                  </a:solidFill>
                  <a:latin typeface="宋体" panose="02010600030101010101" pitchFamily="2" charset="-122"/>
                  <a:cs typeface="+mn-ea"/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4934804" y="2036972"/>
              <a:ext cx="1061646" cy="18347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rgbClr val="262626"/>
                  </a:solidFill>
                  <a:latin typeface="宋体" panose="02010600030101010101" pitchFamily="2" charset="-122"/>
                  <a:cs typeface="+mn-ea"/>
                </a:rPr>
                <a:t>快递功能</a:t>
              </a:r>
              <a:endParaRPr lang="zh-CN" altLang="en-US" sz="1600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236376" y="1656283"/>
              <a:ext cx="1061646" cy="2287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135" b="1" dirty="0">
                  <a:solidFill>
                    <a:srgbClr val="262626"/>
                  </a:solidFill>
                  <a:latin typeface="宋体" panose="02010600030101010101" pitchFamily="2" charset="-122"/>
                  <a:cs typeface="+mn-ea"/>
                </a:rPr>
                <a:t>用户功能</a:t>
              </a:r>
              <a:endParaRPr lang="zh-CN" altLang="en-US" sz="2135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05088" y="3540057"/>
              <a:ext cx="1061646" cy="2059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65" b="1" dirty="0">
                  <a:solidFill>
                    <a:srgbClr val="262626"/>
                  </a:solidFill>
                  <a:latin typeface="宋体" panose="02010600030101010101" pitchFamily="2" charset="-122"/>
                  <a:cs typeface="+mn-ea"/>
                </a:rPr>
                <a:t>商品功能</a:t>
              </a:r>
              <a:endParaRPr lang="zh-CN" altLang="en-US" sz="1865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038987" y="3540076"/>
              <a:ext cx="1061646" cy="2059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65" b="1" dirty="0">
                  <a:solidFill>
                    <a:srgbClr val="262626"/>
                  </a:solidFill>
                  <a:latin typeface="宋体" panose="02010600030101010101" pitchFamily="2" charset="-122"/>
                  <a:cs typeface="+mn-ea"/>
                </a:rPr>
                <a:t>订单功能</a:t>
              </a:r>
              <a:endParaRPr lang="zh-CN" altLang="en-US" sz="1865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720725" y="1710055"/>
            <a:ext cx="4831080" cy="355092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  <a:defRPr/>
            </a:pPr>
            <a:r>
              <a:rPr lang="zh-CN" altLang="en-US" sz="2735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rPr>
              <a:t>开发背景：</a:t>
            </a:r>
            <a:endParaRPr lang="zh-CN" altLang="en-US" sz="2735" b="1" dirty="0">
              <a:solidFill>
                <a:srgbClr val="262626"/>
              </a:solidFill>
              <a:latin typeface="宋体" panose="02010600030101010101" pitchFamily="2" charset="-122"/>
              <a:cs typeface="+mn-ea"/>
            </a:endParaRPr>
          </a:p>
          <a:p>
            <a:pPr>
              <a:lnSpc>
                <a:spcPct val="114000"/>
              </a:lnSpc>
              <a:defRPr/>
            </a:pPr>
            <a:endParaRPr lang="zh-CN" altLang="en-US" sz="2735" b="1" dirty="0">
              <a:solidFill>
                <a:srgbClr val="262626"/>
              </a:solidFill>
              <a:latin typeface="宋体" panose="02010600030101010101" pitchFamily="2" charset="-122"/>
              <a:cs typeface="+mn-ea"/>
            </a:endParaRPr>
          </a:p>
          <a:p>
            <a:pPr>
              <a:lnSpc>
                <a:spcPct val="114000"/>
              </a:lnSpc>
              <a:defRPr/>
            </a:pPr>
            <a:r>
              <a:rPr lang="en-US" altLang="zh-CN" sz="1400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rPr>
              <a:t>   </a:t>
            </a:r>
            <a:r>
              <a:rPr lang="en-US" altLang="zh-CN" sz="1600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rPr>
              <a:t>  现在随着社会的快速发展,科学技术的日新月异,和电商产业的发展，实体经济受到冲击，越来越多的年轻人选择网购这一途径来购买日常所需的生活用品，一方面是节省了时间，只要有一台电脑或者一部手机就可以轻松实现购买，而不用费时费力地去逛商场。另一方面，网购相对来说会比实体店要优惠一些，少了中间商，并且</a:t>
            </a:r>
            <a:r>
              <a:rPr lang="zh-CN" altLang="en-US" sz="1600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rPr>
              <a:t>消费者</a:t>
            </a:r>
            <a:r>
              <a:rPr lang="en-US" altLang="zh-CN" sz="1600" b="1" dirty="0">
                <a:solidFill>
                  <a:srgbClr val="262626"/>
                </a:solidFill>
                <a:latin typeface="宋体" panose="02010600030101010101" pitchFamily="2" charset="-122"/>
                <a:cs typeface="+mn-ea"/>
              </a:rPr>
              <a:t>通过网购也能购买到平常在生活中无法买到的东西。</a:t>
            </a:r>
            <a:endParaRPr lang="en-US" altLang="zh-CN" sz="2735" b="1" dirty="0">
              <a:solidFill>
                <a:srgbClr val="262626"/>
              </a:solidFill>
              <a:latin typeface="宋体" panose="02010600030101010101" pitchFamily="2" charset="-122"/>
              <a:cs typeface="+mn-ea"/>
            </a:endParaRPr>
          </a:p>
          <a:p>
            <a:pPr>
              <a:lnSpc>
                <a:spcPct val="114000"/>
              </a:lnSpc>
              <a:defRPr/>
            </a:pPr>
            <a:endParaRPr lang="en-US" altLang="zh-CN" sz="1465" b="1" dirty="0">
              <a:solidFill>
                <a:srgbClr val="262626"/>
              </a:solidFill>
              <a:latin typeface="宋体" panose="02010600030101010101" pitchFamily="2" charset="-122"/>
              <a:cs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68443" y="319365"/>
            <a:ext cx="4086425" cy="420370"/>
            <a:chOff x="568442" y="319364"/>
            <a:chExt cx="4086428" cy="420371"/>
          </a:xfrm>
        </p:grpSpPr>
        <p:sp>
          <p:nvSpPr>
            <p:cNvPr id="25" name="文本框 23"/>
            <p:cNvSpPr txBox="1"/>
            <p:nvPr/>
          </p:nvSpPr>
          <p:spPr>
            <a:xfrm>
              <a:off x="665958" y="319364"/>
              <a:ext cx="1813561" cy="4203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>
                  <a:solidFill>
                    <a:schemeClr val="bg2"/>
                  </a:solidFill>
                  <a:latin typeface="+mn-ea"/>
                  <a:cs typeface="+mn-ea"/>
                </a:rPr>
                <a:t>系统功能详解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27" name="文本框 23"/>
            <p:cNvSpPr txBox="1"/>
            <p:nvPr/>
          </p:nvSpPr>
          <p:spPr>
            <a:xfrm>
              <a:off x="2306003" y="429775"/>
              <a:ext cx="2348867" cy="2971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1335" dirty="0">
                  <a:solidFill>
                    <a:srgbClr val="262626"/>
                  </a:solidFill>
                  <a:latin typeface="微软雅黑" panose="020B0503020204020204" pitchFamily="34" charset="-122"/>
                  <a:cs typeface="+mn-ea"/>
                </a:rPr>
                <a:t>  Detailed System Function</a:t>
              </a:r>
              <a:endParaRPr lang="en-US" altLang="zh-CN" sz="1335" dirty="0">
                <a:solidFill>
                  <a:srgbClr val="262626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462645" y="2000250"/>
            <a:ext cx="180403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     </a:t>
            </a:r>
            <a:r>
              <a:rPr lang="zh-CN" altLang="en-US" sz="1200"/>
              <a:t>登录、注册、修改个人信息、修改密码、订单管理（查看、删除、退款）、购物车管理（添加、查看、修改、删除）、结算、评论、收藏。 用户管理（管理员权限）,商家发货</a:t>
            </a:r>
            <a:endParaRPr lang="zh-CN" altLang="en-US" sz="1200"/>
          </a:p>
        </p:txBody>
      </p:sp>
      <p:sp>
        <p:nvSpPr>
          <p:cNvPr id="3" name="文本框 2"/>
          <p:cNvSpPr txBox="1"/>
          <p:nvPr/>
        </p:nvSpPr>
        <p:spPr>
          <a:xfrm>
            <a:off x="8462645" y="4486910"/>
            <a:ext cx="18040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订单的增删查改</a:t>
            </a:r>
            <a:endParaRPr lang="zh-CN" altLang="en-US" sz="1400"/>
          </a:p>
        </p:txBody>
      </p:sp>
      <p:sp>
        <p:nvSpPr>
          <p:cNvPr id="4" name="文本框 3"/>
          <p:cNvSpPr txBox="1"/>
          <p:nvPr/>
        </p:nvSpPr>
        <p:spPr>
          <a:xfrm>
            <a:off x="6445250" y="4486910"/>
            <a:ext cx="18268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商品的增删查改</a:t>
            </a:r>
            <a:endParaRPr lang="zh-CN" altLang="en-US" sz="1400"/>
          </a:p>
        </p:txBody>
      </p:sp>
      <p:sp>
        <p:nvSpPr>
          <p:cNvPr id="5" name="文本框 4"/>
          <p:cNvSpPr txBox="1"/>
          <p:nvPr/>
        </p:nvSpPr>
        <p:spPr>
          <a:xfrm>
            <a:off x="6529070" y="2740025"/>
            <a:ext cx="17627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快递单号查询</a:t>
            </a:r>
            <a:endParaRPr lang="zh-CN" altLang="en-US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" grpId="0"/>
      <p:bldP spid="3" grpId="0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-4699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3"/>
          <p:cNvGrpSpPr/>
          <p:nvPr/>
        </p:nvGrpSpPr>
        <p:grpSpPr bwMode="auto">
          <a:xfrm>
            <a:off x="450850" y="1151255"/>
            <a:ext cx="10776585" cy="3696335"/>
            <a:chOff x="0" y="0"/>
            <a:chExt cx="8388350" cy="2828925"/>
          </a:xfrm>
        </p:grpSpPr>
        <p:sp>
          <p:nvSpPr>
            <p:cNvPr id="3" name="矩形 4"/>
            <p:cNvSpPr>
              <a:spLocks noChangeArrowheads="1"/>
            </p:cNvSpPr>
            <p:nvPr/>
          </p:nvSpPr>
          <p:spPr bwMode="auto">
            <a:xfrm>
              <a:off x="2043112" y="0"/>
              <a:ext cx="2071688" cy="2828925"/>
            </a:xfrm>
            <a:custGeom>
              <a:avLst/>
              <a:gdLst>
                <a:gd name="T0" fmla="*/ 0 w 2071340"/>
                <a:gd name="T1" fmla="*/ 0 h 2828404"/>
                <a:gd name="T2" fmla="*/ 2071340 w 2071340"/>
                <a:gd name="T3" fmla="*/ 2828404 h 2828404"/>
              </a:gdLst>
              <a:ahLst/>
              <a:cxnLst/>
              <a:rect l="T0" t="T1" r="T2" b="T3"/>
              <a:pathLst>
                <a:path w="2071340" h="2828404">
                  <a:moveTo>
                    <a:pt x="0" y="0"/>
                  </a:moveTo>
                  <a:lnTo>
                    <a:pt x="2071340" y="0"/>
                  </a:lnTo>
                  <a:lnTo>
                    <a:pt x="2071340" y="902778"/>
                  </a:lnTo>
                  <a:cubicBezTo>
                    <a:pt x="1815192" y="931760"/>
                    <a:pt x="1617104" y="1149848"/>
                    <a:pt x="1617104" y="1414202"/>
                  </a:cubicBezTo>
                  <a:cubicBezTo>
                    <a:pt x="1617104" y="1678556"/>
                    <a:pt x="1815192" y="1896645"/>
                    <a:pt x="2071340" y="1925626"/>
                  </a:cubicBezTo>
                  <a:lnTo>
                    <a:pt x="2071340" y="2828404"/>
                  </a:lnTo>
                  <a:lnTo>
                    <a:pt x="0" y="2828404"/>
                  </a:lnTo>
                  <a:lnTo>
                    <a:pt x="0" y="1925626"/>
                  </a:lnTo>
                  <a:cubicBezTo>
                    <a:pt x="256148" y="1896644"/>
                    <a:pt x="454235" y="1678556"/>
                    <a:pt x="454235" y="1414202"/>
                  </a:cubicBezTo>
                  <a:cubicBezTo>
                    <a:pt x="454235" y="1149849"/>
                    <a:pt x="256148" y="931760"/>
                    <a:pt x="0" y="902779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3F3F3F"/>
              </a:solidFill>
              <a:bevel/>
            </a:ln>
          </p:spPr>
          <p:txBody>
            <a:bodyPr lIns="600000" rIns="60000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20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商品表</a:t>
              </a:r>
              <a:r>
                <a:rPr lang="en-US" altLang="zh-CN" sz="120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: goods</a:t>
              </a:r>
              <a:endParaRPr lang="en-US" altLang="zh-CN" sz="120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en-US" altLang="zh-CN" sz="120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商品类型表：</a:t>
              </a:r>
              <a:r>
                <a:rPr lang="en-US" altLang="zh-CN" sz="120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goodstype</a:t>
              </a:r>
              <a:endParaRPr lang="en-US" altLang="zh-CN" sz="120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20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商品系列表：</a:t>
              </a:r>
              <a:endParaRPr lang="zh-CN" altLang="en-US" sz="120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20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goodsserie</a:t>
              </a:r>
              <a:endParaRPr lang="en-US" altLang="zh-CN" sz="120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en-US" altLang="zh-CN" sz="120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商品功能表：</a:t>
              </a:r>
              <a:endParaRPr lang="zh-CN" altLang="en-US" sz="120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20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goodsfunction</a:t>
              </a:r>
              <a:endParaRPr lang="en-US" altLang="zh-CN" sz="120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en-US" altLang="zh-CN" sz="120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20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" name="矩形 5"/>
            <p:cNvSpPr>
              <a:spLocks noChangeArrowheads="1"/>
            </p:cNvSpPr>
            <p:nvPr/>
          </p:nvSpPr>
          <p:spPr bwMode="auto">
            <a:xfrm>
              <a:off x="4241800" y="0"/>
              <a:ext cx="2055812" cy="2828925"/>
            </a:xfrm>
            <a:custGeom>
              <a:avLst/>
              <a:gdLst>
                <a:gd name="T0" fmla="*/ 0 w 2055564"/>
                <a:gd name="T1" fmla="*/ 0 h 2828404"/>
                <a:gd name="T2" fmla="*/ 2055564 w 2055564"/>
                <a:gd name="T3" fmla="*/ 2828404 h 2828404"/>
              </a:gdLst>
              <a:ahLst/>
              <a:cxnLst/>
              <a:rect l="T0" t="T1" r="T2" b="T3"/>
              <a:pathLst>
                <a:path w="2055564" h="2828404">
                  <a:moveTo>
                    <a:pt x="0" y="0"/>
                  </a:moveTo>
                  <a:lnTo>
                    <a:pt x="2055564" y="0"/>
                  </a:lnTo>
                  <a:lnTo>
                    <a:pt x="2055564" y="902778"/>
                  </a:lnTo>
                  <a:cubicBezTo>
                    <a:pt x="1799416" y="931760"/>
                    <a:pt x="1601328" y="1149848"/>
                    <a:pt x="1601328" y="1414202"/>
                  </a:cubicBezTo>
                  <a:cubicBezTo>
                    <a:pt x="1601328" y="1678556"/>
                    <a:pt x="1799416" y="1896645"/>
                    <a:pt x="2055564" y="1925626"/>
                  </a:cubicBezTo>
                  <a:lnTo>
                    <a:pt x="2055564" y="2828404"/>
                  </a:lnTo>
                  <a:lnTo>
                    <a:pt x="0" y="2828404"/>
                  </a:lnTo>
                  <a:lnTo>
                    <a:pt x="0" y="1925626"/>
                  </a:lnTo>
                  <a:cubicBezTo>
                    <a:pt x="256148" y="1896644"/>
                    <a:pt x="454235" y="1678556"/>
                    <a:pt x="454235" y="1414202"/>
                  </a:cubicBezTo>
                  <a:cubicBezTo>
                    <a:pt x="454235" y="1149849"/>
                    <a:pt x="256148" y="931760"/>
                    <a:pt x="0" y="902779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3F3F3F"/>
              </a:solidFill>
              <a:bevel/>
            </a:ln>
          </p:spPr>
          <p:txBody>
            <a:bodyPr lIns="600000" rIns="60000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335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商品评价表</a:t>
              </a:r>
              <a:r>
                <a:rPr lang="en-US" altLang="zh-CN" sz="1335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:</a:t>
              </a:r>
              <a:endParaRPr lang="en-US" altLang="zh-CN" sz="1335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335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goodsevaluation</a:t>
              </a:r>
              <a:endParaRPr lang="zh-CN" altLang="en-US" sz="1335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335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335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商品图片表：</a:t>
              </a:r>
              <a:endParaRPr lang="zh-CN" altLang="en-US" sz="1335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335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goodsphoto</a:t>
              </a:r>
              <a:endParaRPr lang="en-US" altLang="zh-CN" sz="1335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en-US" altLang="zh-CN" sz="1335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335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购物车表：</a:t>
              </a:r>
              <a:endParaRPr lang="zh-CN" altLang="en-US" sz="1335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335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shoppingcart</a:t>
              </a:r>
              <a:endParaRPr lang="en-US" altLang="zh-CN" sz="1335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" name="矩形 6"/>
            <p:cNvSpPr>
              <a:spLocks noChangeArrowheads="1"/>
            </p:cNvSpPr>
            <p:nvPr/>
          </p:nvSpPr>
          <p:spPr bwMode="auto">
            <a:xfrm>
              <a:off x="6424612" y="0"/>
              <a:ext cx="1963738" cy="2828925"/>
            </a:xfrm>
            <a:custGeom>
              <a:avLst/>
              <a:gdLst>
                <a:gd name="T0" fmla="*/ 0 w 1963712"/>
                <a:gd name="T1" fmla="*/ 0 h 2828404"/>
                <a:gd name="T2" fmla="*/ 1963712 w 1963712"/>
                <a:gd name="T3" fmla="*/ 2828404 h 2828404"/>
              </a:gdLst>
              <a:ahLst/>
              <a:cxnLst/>
              <a:rect l="T0" t="T1" r="T2" b="T3"/>
              <a:pathLst>
                <a:path w="1963712" h="2828404">
                  <a:moveTo>
                    <a:pt x="0" y="0"/>
                  </a:moveTo>
                  <a:lnTo>
                    <a:pt x="1963712" y="0"/>
                  </a:lnTo>
                  <a:lnTo>
                    <a:pt x="1963712" y="2828404"/>
                  </a:lnTo>
                  <a:lnTo>
                    <a:pt x="0" y="2828404"/>
                  </a:lnTo>
                  <a:lnTo>
                    <a:pt x="0" y="1925626"/>
                  </a:lnTo>
                  <a:cubicBezTo>
                    <a:pt x="256149" y="1896645"/>
                    <a:pt x="454236" y="1678556"/>
                    <a:pt x="454236" y="1414202"/>
                  </a:cubicBezTo>
                  <a:cubicBezTo>
                    <a:pt x="454236" y="1149848"/>
                    <a:pt x="256149" y="931760"/>
                    <a:pt x="0" y="902778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3F3F3F"/>
              </a:solidFill>
              <a:bevel/>
            </a:ln>
          </p:spPr>
          <p:txBody>
            <a:bodyPr lIns="720000" rIns="24000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用户订单表：</a:t>
              </a: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userorders </a:t>
              </a:r>
              <a:endParaRPr lang="en-US" altLang="zh-CN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  </a:t>
              </a:r>
              <a:endParaRPr lang="en-US" altLang="zh-CN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订单详情表：</a:t>
              </a: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orderitems</a:t>
              </a:r>
              <a:endParaRPr lang="en-US" altLang="zh-CN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en-US" altLang="zh-CN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发货快递表：</a:t>
              </a: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delivery</a:t>
              </a:r>
              <a:endParaRPr lang="en-US" altLang="zh-CN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    </a:t>
              </a:r>
              <a:endParaRPr lang="en-US" altLang="zh-CN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r">
                <a:lnSpc>
                  <a:spcPct val="150000"/>
                </a:lnSpc>
              </a:pP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6" name="椭圆 7"/>
            <p:cNvSpPr>
              <a:spLocks noChangeArrowheads="1"/>
            </p:cNvSpPr>
            <p:nvPr/>
          </p:nvSpPr>
          <p:spPr bwMode="auto">
            <a:xfrm>
              <a:off x="1576387" y="1011238"/>
              <a:ext cx="806450" cy="806450"/>
            </a:xfrm>
            <a:prstGeom prst="ellipse">
              <a:avLst/>
            </a:prstGeom>
            <a:noFill/>
            <a:ln w="25400" cap="flat" cmpd="sng">
              <a:solidFill>
                <a:srgbClr val="3F3F3F"/>
              </a:solidFill>
              <a:bevel/>
            </a:ln>
          </p:spPr>
          <p:txBody>
            <a:bodyPr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335" b="1" dirty="0">
                  <a:solidFill>
                    <a:schemeClr val="tx2"/>
                  </a:solidFill>
                  <a:latin typeface="+mn-ea"/>
                  <a:cs typeface="+mn-ea"/>
                </a:rPr>
                <a:t>用户</a:t>
              </a:r>
              <a:endParaRPr lang="zh-CN" altLang="en-US" sz="1335" b="1" dirty="0">
                <a:solidFill>
                  <a:schemeClr val="tx2"/>
                </a:solidFill>
                <a:latin typeface="+mn-ea"/>
                <a:cs typeface="+mn-ea"/>
              </a:endParaRPr>
            </a:p>
          </p:txBody>
        </p:sp>
        <p:sp>
          <p:nvSpPr>
            <p:cNvPr id="7" name="椭圆 8"/>
            <p:cNvSpPr>
              <a:spLocks noChangeArrowheads="1"/>
            </p:cNvSpPr>
            <p:nvPr/>
          </p:nvSpPr>
          <p:spPr bwMode="auto">
            <a:xfrm>
              <a:off x="3775075" y="1011238"/>
              <a:ext cx="806450" cy="806450"/>
            </a:xfrm>
            <a:prstGeom prst="ellipse">
              <a:avLst/>
            </a:prstGeom>
            <a:noFill/>
            <a:ln w="25400" cap="flat" cmpd="sng">
              <a:solidFill>
                <a:srgbClr val="3F3F3F"/>
              </a:solidFill>
              <a:bevel/>
            </a:ln>
          </p:spPr>
          <p:txBody>
            <a:bodyPr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335" b="1">
                  <a:solidFill>
                    <a:schemeClr val="tx2"/>
                  </a:solidFill>
                  <a:latin typeface="+mn-ea"/>
                  <a:cs typeface="+mn-ea"/>
                </a:rPr>
                <a:t>商品</a:t>
              </a:r>
              <a:endParaRPr lang="zh-CN" altLang="en-US" sz="1335" b="1">
                <a:solidFill>
                  <a:schemeClr val="tx2"/>
                </a:solidFill>
                <a:latin typeface="+mn-ea"/>
                <a:cs typeface="+mn-ea"/>
              </a:endParaRPr>
            </a:p>
          </p:txBody>
        </p:sp>
        <p:sp>
          <p:nvSpPr>
            <p:cNvPr id="8" name="椭圆 9"/>
            <p:cNvSpPr>
              <a:spLocks noChangeArrowheads="1"/>
            </p:cNvSpPr>
            <p:nvPr/>
          </p:nvSpPr>
          <p:spPr bwMode="auto">
            <a:xfrm>
              <a:off x="5957887" y="1011238"/>
              <a:ext cx="806450" cy="806450"/>
            </a:xfrm>
            <a:prstGeom prst="ellipse">
              <a:avLst/>
            </a:prstGeom>
            <a:noFill/>
            <a:ln w="19050" cap="flat" cmpd="sng">
              <a:solidFill>
                <a:srgbClr val="3F3F3F"/>
              </a:solidFill>
              <a:bevel/>
            </a:ln>
          </p:spPr>
          <p:txBody>
            <a:bodyPr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335" b="1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订单</a:t>
              </a:r>
              <a:endParaRPr lang="zh-CN" altLang="en-US" sz="1335">
                <a:solidFill>
                  <a:schemeClr val="tx2"/>
                </a:solidFill>
                <a:latin typeface="+mn-ea"/>
                <a:cs typeface="+mn-ea"/>
              </a:endParaRPr>
            </a:p>
          </p:txBody>
        </p:sp>
        <p:sp>
          <p:nvSpPr>
            <p:cNvPr id="9" name="矩形 3"/>
            <p:cNvSpPr>
              <a:spLocks noChangeArrowheads="1"/>
            </p:cNvSpPr>
            <p:nvPr/>
          </p:nvSpPr>
          <p:spPr bwMode="auto">
            <a:xfrm>
              <a:off x="0" y="0"/>
              <a:ext cx="1916112" cy="2828925"/>
            </a:xfrm>
            <a:custGeom>
              <a:avLst/>
              <a:gdLst>
                <a:gd name="T0" fmla="*/ 0 w 1915864"/>
                <a:gd name="T1" fmla="*/ 0 h 2828404"/>
                <a:gd name="T2" fmla="*/ 1915864 w 1915864"/>
                <a:gd name="T3" fmla="*/ 2828404 h 2828404"/>
              </a:gdLst>
              <a:ahLst/>
              <a:cxnLst/>
              <a:rect l="T0" t="T1" r="T2" b="T3"/>
              <a:pathLst>
                <a:path w="1915864" h="2828404">
                  <a:moveTo>
                    <a:pt x="0" y="0"/>
                  </a:moveTo>
                  <a:lnTo>
                    <a:pt x="1915864" y="0"/>
                  </a:lnTo>
                  <a:lnTo>
                    <a:pt x="1915864" y="902778"/>
                  </a:lnTo>
                  <a:cubicBezTo>
                    <a:pt x="1659716" y="931760"/>
                    <a:pt x="1461628" y="1149848"/>
                    <a:pt x="1461628" y="1414202"/>
                  </a:cubicBezTo>
                  <a:cubicBezTo>
                    <a:pt x="1461628" y="1678556"/>
                    <a:pt x="1659716" y="1896645"/>
                    <a:pt x="1915864" y="1925626"/>
                  </a:cubicBezTo>
                  <a:lnTo>
                    <a:pt x="1915864" y="2828404"/>
                  </a:lnTo>
                  <a:lnTo>
                    <a:pt x="0" y="2828404"/>
                  </a:lnTo>
                  <a:close/>
                </a:path>
              </a:pathLst>
            </a:custGeom>
            <a:noFill/>
            <a:ln w="19050" cap="flat" cmpd="sng">
              <a:solidFill>
                <a:srgbClr val="3F3F3F"/>
              </a:solidFill>
              <a:bevel/>
            </a:ln>
          </p:spPr>
          <p:txBody>
            <a:bodyPr lIns="240000" rIns="60000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   </a:t>
              </a:r>
              <a:r>
                <a:rPr lang="zh-CN" altLang="en-US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用户表：</a:t>
              </a: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 </a:t>
              </a: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users</a:t>
              </a:r>
              <a:endParaRPr lang="en-US" altLang="zh-CN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  管理表</a:t>
              </a: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:  </a:t>
              </a: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admins</a:t>
              </a:r>
              <a:endParaRPr lang="en-US" altLang="zh-CN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  用户收藏表：          </a:t>
              </a: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usercollection</a:t>
              </a:r>
              <a:endParaRPr lang="en-US" altLang="zh-CN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en-US" altLang="zh-CN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  用户收货地址：</a:t>
              </a: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  ueraddress</a:t>
              </a:r>
              <a:r>
                <a:rPr lang="zh-CN" altLang="en-US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   </a:t>
              </a: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335" dirty="0">
                  <a:solidFill>
                    <a:schemeClr val="tx2"/>
                  </a:solidFill>
                  <a:latin typeface="+mn-ea"/>
                  <a:cs typeface="+mn-ea"/>
                  <a:sym typeface="微软雅黑" panose="020B0503020204020204" pitchFamily="34" charset="-122"/>
                </a:rPr>
                <a:t>   </a:t>
              </a:r>
              <a:endParaRPr lang="zh-CN" altLang="en-US" sz="1335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68443" y="319365"/>
            <a:ext cx="3073600" cy="518081"/>
            <a:chOff x="568442" y="319364"/>
            <a:chExt cx="3073602" cy="518082"/>
          </a:xfrm>
        </p:grpSpPr>
        <p:sp>
          <p:nvSpPr>
            <p:cNvPr id="20" name="文本框 23"/>
            <p:cNvSpPr txBox="1"/>
            <p:nvPr/>
          </p:nvSpPr>
          <p:spPr>
            <a:xfrm>
              <a:off x="665958" y="319364"/>
              <a:ext cx="1541781" cy="4203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135" dirty="0">
                  <a:solidFill>
                    <a:schemeClr val="bg2"/>
                  </a:solidFill>
                  <a:latin typeface="+mn-ea"/>
                  <a:cs typeface="+mn-ea"/>
                </a:rPr>
                <a:t>数据库设计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22" name="文本框 23"/>
            <p:cNvSpPr txBox="1"/>
            <p:nvPr/>
          </p:nvSpPr>
          <p:spPr>
            <a:xfrm>
              <a:off x="1989138" y="540265"/>
              <a:ext cx="1652906" cy="2971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1335" dirty="0">
                  <a:solidFill>
                    <a:srgbClr val="262626"/>
                  </a:solidFill>
                  <a:latin typeface="微软雅黑" panose="020B0503020204020204" pitchFamily="34" charset="-122"/>
                  <a:cs typeface="+mn-ea"/>
                </a:rPr>
                <a:t>  Database Design</a:t>
              </a:r>
              <a:endParaRPr lang="en-US" altLang="zh-CN" sz="1335" dirty="0">
                <a:solidFill>
                  <a:srgbClr val="262626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50850" y="5113655"/>
            <a:ext cx="3192144" cy="398780"/>
            <a:chOff x="568442" y="235478"/>
            <a:chExt cx="2455261" cy="591913"/>
          </a:xfrm>
        </p:grpSpPr>
        <p:sp>
          <p:nvSpPr>
            <p:cNvPr id="27" name="文本框 23"/>
            <p:cNvSpPr txBox="1"/>
            <p:nvPr/>
          </p:nvSpPr>
          <p:spPr>
            <a:xfrm>
              <a:off x="720827" y="235478"/>
              <a:ext cx="2302876" cy="591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dirty="0">
                  <a:solidFill>
                    <a:schemeClr val="bg2"/>
                  </a:solidFill>
                  <a:latin typeface="+mn-ea"/>
                  <a:cs typeface="+mn-ea"/>
                </a:rPr>
                <a:t>系统物理结构设计：</a:t>
              </a:r>
              <a:endParaRPr lang="zh-CN" altLang="en-US" sz="2000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282950" y="5415280"/>
            <a:ext cx="69818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数据库实例：threebody                数据库系统：Mysql数据库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数据库部署环境：Windows          数据库设计工具：Navicat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0" y="28575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3409392" y="3310783"/>
            <a:ext cx="5378709" cy="1728191"/>
            <a:chOff x="2557044" y="2483087"/>
            <a:chExt cx="4034032" cy="1296143"/>
          </a:xfrm>
        </p:grpSpPr>
        <p:sp>
          <p:nvSpPr>
            <p:cNvPr id="24" name="Line 34"/>
            <p:cNvSpPr>
              <a:spLocks noChangeShapeType="1"/>
            </p:cNvSpPr>
            <p:nvPr/>
          </p:nvSpPr>
          <p:spPr bwMode="auto">
            <a:xfrm rot="618245" flipV="1">
              <a:off x="4879539" y="2483087"/>
              <a:ext cx="117053" cy="1046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5" name="Line 35"/>
            <p:cNvSpPr>
              <a:spLocks noChangeShapeType="1"/>
            </p:cNvSpPr>
            <p:nvPr/>
          </p:nvSpPr>
          <p:spPr bwMode="auto">
            <a:xfrm rot="618245" flipH="1" flipV="1">
              <a:off x="4208628" y="2554460"/>
              <a:ext cx="432523" cy="8493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 rot="618245" flipH="1" flipV="1">
              <a:off x="3363565" y="2982702"/>
              <a:ext cx="1029206" cy="4667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 rot="618245" flipH="1">
              <a:off x="2557044" y="3566538"/>
              <a:ext cx="1750079" cy="242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 rot="618245" flipV="1">
              <a:off x="5096515" y="2825680"/>
              <a:ext cx="662346" cy="765124"/>
            </a:xfrm>
            <a:prstGeom prst="line">
              <a:avLst/>
            </a:prstGeom>
            <a:noFill/>
            <a:ln w="9525">
              <a:solidFill>
                <a:srgbClr val="3F3F3F"/>
              </a:solidFill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30" name="Line 39"/>
            <p:cNvSpPr>
              <a:spLocks noChangeShapeType="1"/>
            </p:cNvSpPr>
            <p:nvPr/>
          </p:nvSpPr>
          <p:spPr bwMode="auto">
            <a:xfrm rot="618245" flipV="1">
              <a:off x="5293506" y="3303883"/>
              <a:ext cx="1297570" cy="4753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tailEnd type="triangle" w="med" len="med"/>
            </a:ln>
          </p:spPr>
          <p:txBody>
            <a:bodyPr/>
            <a:lstStyle/>
            <a:p>
              <a:endParaRPr lang="zh-CN" altLang="en-US" sz="2400">
                <a:solidFill>
                  <a:schemeClr val="tx2"/>
                </a:solidFill>
                <a:cs typeface="+mn-ea"/>
              </a:endParaRPr>
            </a:p>
          </p:txBody>
        </p:sp>
      </p:grpSp>
      <p:sp>
        <p:nvSpPr>
          <p:cNvPr id="32" name="Oval 20"/>
          <p:cNvSpPr>
            <a:spLocks noChangeArrowheads="1"/>
          </p:cNvSpPr>
          <p:nvPr/>
        </p:nvSpPr>
        <p:spPr bwMode="auto">
          <a:xfrm>
            <a:off x="4824627" y="2187916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2800" dirty="0">
                <a:solidFill>
                  <a:schemeClr val="tx2"/>
                </a:solidFill>
                <a:cs typeface="+mn-ea"/>
              </a:rPr>
              <a:t>订单管理</a:t>
            </a:r>
            <a:endParaRPr lang="en-US" altLang="zh-CN" sz="28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33" name="Oval 25"/>
          <p:cNvSpPr>
            <a:spLocks noChangeArrowheads="1"/>
          </p:cNvSpPr>
          <p:nvPr/>
        </p:nvSpPr>
        <p:spPr bwMode="auto">
          <a:xfrm>
            <a:off x="6584747" y="2188512"/>
            <a:ext cx="1077265" cy="1073457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cs typeface="+mn-ea"/>
              </a:rPr>
              <a:t>个人信息管理</a:t>
            </a:r>
            <a:endParaRPr lang="en-US" altLang="zh-CN" sz="24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34" name="Oval 5"/>
          <p:cNvSpPr>
            <a:spLocks noChangeArrowheads="1"/>
          </p:cNvSpPr>
          <p:nvPr/>
        </p:nvSpPr>
        <p:spPr bwMode="auto">
          <a:xfrm>
            <a:off x="2286448" y="3929352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zh-CN" altLang="en-US" sz="2800" dirty="0">
                <a:solidFill>
                  <a:schemeClr val="tx2"/>
                </a:solidFill>
                <a:cs typeface="+mn-ea"/>
              </a:rPr>
              <a:t>注册与登录</a:t>
            </a:r>
            <a:endParaRPr lang="zh-CN" altLang="en-US" sz="28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35" name="Oval 30"/>
          <p:cNvSpPr>
            <a:spLocks noChangeArrowheads="1"/>
          </p:cNvSpPr>
          <p:nvPr/>
        </p:nvSpPr>
        <p:spPr bwMode="auto">
          <a:xfrm>
            <a:off x="8978431" y="3975032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cs typeface="+mn-ea"/>
              </a:rPr>
              <a:t>系统综合管理</a:t>
            </a:r>
            <a:endParaRPr lang="en-US" altLang="zh-CN" sz="24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36" name="Oval 10"/>
          <p:cNvSpPr>
            <a:spLocks noChangeArrowheads="1"/>
          </p:cNvSpPr>
          <p:nvPr/>
        </p:nvSpPr>
        <p:spPr bwMode="auto">
          <a:xfrm>
            <a:off x="3405590" y="2855894"/>
            <a:ext cx="1077265" cy="1073457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2800" dirty="0">
                <a:solidFill>
                  <a:schemeClr val="tx2"/>
                </a:solidFill>
                <a:cs typeface="+mn-ea"/>
              </a:rPr>
              <a:t>购物模块</a:t>
            </a:r>
            <a:endParaRPr lang="en-US" altLang="zh-CN" sz="28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37" name="Oval 15"/>
          <p:cNvSpPr>
            <a:spLocks noChangeArrowheads="1"/>
          </p:cNvSpPr>
          <p:nvPr/>
        </p:nvSpPr>
        <p:spPr bwMode="auto">
          <a:xfrm>
            <a:off x="7901204" y="2920695"/>
            <a:ext cx="1077264" cy="1073459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en-US" altLang="zh-CN" sz="2400" dirty="0">
                <a:solidFill>
                  <a:schemeClr val="tx2"/>
                </a:solidFill>
                <a:cs typeface="+mn-ea"/>
              </a:rPr>
              <a:t>个人店铺管理</a:t>
            </a:r>
            <a:endParaRPr lang="en-US" altLang="zh-CN" sz="2400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48" name="Oval 44"/>
          <p:cNvSpPr>
            <a:spLocks noChangeArrowheads="1"/>
          </p:cNvSpPr>
          <p:nvPr/>
        </p:nvSpPr>
        <p:spPr bwMode="gray">
          <a:xfrm>
            <a:off x="5339336" y="4483215"/>
            <a:ext cx="1751032" cy="1730095"/>
          </a:xfrm>
          <a:prstGeom prst="ellipse">
            <a:avLst/>
          </a:prstGeom>
          <a:noFill/>
          <a:ln w="19050" algn="ctr">
            <a:solidFill>
              <a:srgbClr val="3F3F3F"/>
            </a:solidFill>
            <a:round/>
          </a:ln>
        </p:spPr>
        <p:txBody>
          <a:bodyPr wrap="none" anchor="ctr"/>
          <a:lstStyle/>
          <a:p>
            <a:pPr algn="ctr"/>
            <a:r>
              <a:rPr lang="zh-CN" altLang="en-US" sz="2400" b="1" dirty="0">
                <a:solidFill>
                  <a:schemeClr val="tx2"/>
                </a:solidFill>
                <a:cs typeface="+mn-ea"/>
              </a:rPr>
              <a:t>功能性需求</a:t>
            </a:r>
            <a:endParaRPr lang="zh-CN" altLang="en-US" sz="2400" b="1" dirty="0">
              <a:solidFill>
                <a:schemeClr val="tx2"/>
              </a:solidFill>
              <a:cs typeface="+mn-ea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554990" y="967105"/>
            <a:ext cx="4051299" cy="511175"/>
            <a:chOff x="568442" y="319364"/>
            <a:chExt cx="4065447" cy="480220"/>
          </a:xfrm>
        </p:grpSpPr>
        <p:sp>
          <p:nvSpPr>
            <p:cNvPr id="51" name="文本框 23"/>
            <p:cNvSpPr txBox="1"/>
            <p:nvPr/>
          </p:nvSpPr>
          <p:spPr>
            <a:xfrm>
              <a:off x="665958" y="319364"/>
              <a:ext cx="1829348" cy="394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35" dirty="0">
                  <a:solidFill>
                    <a:schemeClr val="bg2"/>
                  </a:solidFill>
                  <a:latin typeface="+mn-ea"/>
                  <a:cs typeface="+mn-ea"/>
                </a:rPr>
                <a:t>功能性需求</a:t>
              </a:r>
              <a:endParaRPr lang="zh-CN" altLang="en-US" sz="2135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52" name="等腰三角形 51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53" name="文本框 23"/>
            <p:cNvSpPr txBox="1"/>
            <p:nvPr/>
          </p:nvSpPr>
          <p:spPr>
            <a:xfrm>
              <a:off x="2086293" y="520400"/>
              <a:ext cx="2547596" cy="279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35" dirty="0">
                  <a:solidFill>
                    <a:srgbClr val="262626"/>
                  </a:solidFill>
                  <a:latin typeface="微软雅黑" panose="020B0503020204020204" pitchFamily="34" charset="-122"/>
                  <a:cs typeface="+mn-ea"/>
                </a:rPr>
                <a:t>  Functional requirements</a:t>
              </a:r>
              <a:endParaRPr lang="en-US" altLang="zh-CN" sz="1335" dirty="0">
                <a:solidFill>
                  <a:srgbClr val="262626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/>
      <p:bldP spid="33" grpId="0" bldLvl="0" animBg="1"/>
      <p:bldP spid="34" grpId="0" animBg="1"/>
      <p:bldP spid="35" grpId="0" animBg="1"/>
      <p:bldP spid="36" grpId="0" animBg="1"/>
      <p:bldP spid="37" grpId="0" bldLvl="0" animBg="1"/>
      <p:bldP spid="4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8900000" flipH="1">
            <a:off x="2433347" y="2739404"/>
            <a:ext cx="1494124" cy="13791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58674" y="2921170"/>
            <a:ext cx="134186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accent5"/>
                </a:solidFill>
                <a:latin typeface="+mn-ea"/>
              </a:rPr>
              <a:t>02</a:t>
            </a:r>
            <a:endParaRPr lang="zh-CN" altLang="en-US" sz="6600" dirty="0">
              <a:solidFill>
                <a:schemeClr val="accent5"/>
              </a:solidFill>
              <a:latin typeface="+mn-ea"/>
              <a:cs typeface="Microsoft New Tai Lue" panose="020B0502040204020203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59220" y="3032896"/>
            <a:ext cx="3987758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600">
                <a:solidFill>
                  <a:schemeClr val="accent5"/>
                </a:solidFill>
                <a:latin typeface="+mn-ea"/>
              </a:rPr>
              <a:t>注册与登录</a:t>
            </a:r>
            <a:endParaRPr lang="zh-CN" altLang="en-US" sz="5600">
              <a:solidFill>
                <a:schemeClr val="accent5"/>
              </a:solidFill>
              <a:latin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9798603" y="2857438"/>
            <a:ext cx="1553169" cy="15193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0016356" y="2303309"/>
            <a:ext cx="1450428" cy="14188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AutoShape 3"/>
          <p:cNvSpPr>
            <a:spLocks noChangeArrowheads="1"/>
          </p:cNvSpPr>
          <p:nvPr/>
        </p:nvSpPr>
        <p:spPr bwMode="gray">
          <a:xfrm rot="18445331">
            <a:off x="4285034" y="3081003"/>
            <a:ext cx="1469033" cy="793751"/>
          </a:xfrm>
          <a:prstGeom prst="rightArrow">
            <a:avLst>
              <a:gd name="adj1" fmla="val 49380"/>
              <a:gd name="adj2" fmla="val 68709"/>
            </a:avLst>
          </a:prstGeom>
          <a:noFill/>
          <a:ln w="19050">
            <a:solidFill>
              <a:schemeClr val="tx1"/>
            </a:solidFill>
          </a:ln>
        </p:spPr>
        <p:txBody>
          <a:bodyPr rot="10800000"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zh-CN" altLang="zh-CN" sz="2400">
              <a:solidFill>
                <a:schemeClr val="tx2"/>
              </a:solidFill>
              <a:cs typeface="+mn-ea"/>
            </a:endParaRPr>
          </a:p>
        </p:txBody>
      </p:sp>
      <p:sp>
        <p:nvSpPr>
          <p:cNvPr id="3" name="AutoShape 4"/>
          <p:cNvSpPr>
            <a:spLocks noChangeArrowheads="1"/>
          </p:cNvSpPr>
          <p:nvPr/>
        </p:nvSpPr>
        <p:spPr bwMode="gray">
          <a:xfrm rot="3096833">
            <a:off x="6492073" y="3117267"/>
            <a:ext cx="1480327" cy="821267"/>
          </a:xfrm>
          <a:prstGeom prst="rightArrow">
            <a:avLst>
              <a:gd name="adj1" fmla="val 49380"/>
              <a:gd name="adj2" fmla="val 60486"/>
            </a:avLst>
          </a:prstGeom>
          <a:noFill/>
          <a:ln w="19050">
            <a:solidFill>
              <a:schemeClr val="tx1"/>
            </a:solidFill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zh-CN" altLang="zh-CN" sz="2400">
              <a:solidFill>
                <a:schemeClr val="tx2"/>
              </a:solidFill>
              <a:cs typeface="+mn-ea"/>
            </a:endParaRPr>
          </a:p>
        </p:txBody>
      </p:sp>
      <p:sp>
        <p:nvSpPr>
          <p:cNvPr id="4" name="AutoShape 5"/>
          <p:cNvSpPr>
            <a:spLocks noChangeArrowheads="1"/>
          </p:cNvSpPr>
          <p:nvPr/>
        </p:nvSpPr>
        <p:spPr bwMode="gray">
          <a:xfrm rot="10800000">
            <a:off x="5303442" y="4677272"/>
            <a:ext cx="1450841" cy="793749"/>
          </a:xfrm>
          <a:prstGeom prst="rightArrow">
            <a:avLst>
              <a:gd name="adj1" fmla="val 49380"/>
              <a:gd name="adj2" fmla="val 66272"/>
            </a:avLst>
          </a:prstGeom>
          <a:noFill/>
          <a:ln w="19050">
            <a:solidFill>
              <a:schemeClr val="tx1"/>
            </a:solidFill>
          </a:ln>
        </p:spPr>
        <p:txBody>
          <a:bodyPr rot="10800000"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zh-CN" altLang="zh-CN" sz="2400">
              <a:solidFill>
                <a:schemeClr val="tx2"/>
              </a:solidFill>
              <a:cs typeface="+mn-ea"/>
            </a:endParaRP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397768" y="3508872"/>
            <a:ext cx="3860800" cy="116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buClr>
                <a:schemeClr val="folHlink"/>
              </a:buClr>
              <a:buFont typeface="Wingdings" panose="05000000000000000000" pitchFamily="2" charset="2"/>
              <a:buNone/>
            </a:pPr>
            <a:r>
              <a:rPr lang="zh-CN" altLang="en-US" sz="1400" b="1" dirty="0">
                <a:solidFill>
                  <a:schemeClr val="tx2"/>
                </a:solidFill>
                <a:cs typeface="+mn-ea"/>
              </a:rPr>
              <a:t>       注册成功用户填写用户账号和密码，对填写的用户账号和密码与数据库信息比对，当且仅当用户账号和密码输入正确且用户状态为可用时登录成功。</a:t>
            </a:r>
            <a:endParaRPr lang="zh-CN" altLang="en-US" sz="1400" b="1" dirty="0">
              <a:solidFill>
                <a:schemeClr val="tx2"/>
              </a:solidFill>
              <a:cs typeface="+mn-ea"/>
            </a:endParaRPr>
          </a:p>
          <a:p>
            <a:pPr algn="l" eaLnBrk="1" hangingPunct="1">
              <a:buClr>
                <a:schemeClr val="folHlink"/>
              </a:buClr>
              <a:buFont typeface="Wingdings" panose="05000000000000000000" pitchFamily="2" charset="2"/>
              <a:buNone/>
            </a:pPr>
            <a:endParaRPr lang="zh-CN" altLang="en-US" sz="1400" b="1" dirty="0">
              <a:solidFill>
                <a:schemeClr val="tx2"/>
              </a:solidFill>
              <a:cs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149009" y="1230915"/>
            <a:ext cx="1718733" cy="1697567"/>
            <a:chOff x="3771900" y="1124619"/>
            <a:chExt cx="1289050" cy="1273175"/>
          </a:xfrm>
          <a:noFill/>
        </p:grpSpPr>
        <p:sp>
          <p:nvSpPr>
            <p:cNvPr id="7" name="Oval 8"/>
            <p:cNvSpPr>
              <a:spLocks noChangeArrowheads="1"/>
            </p:cNvSpPr>
            <p:nvPr/>
          </p:nvSpPr>
          <p:spPr bwMode="gray">
            <a:xfrm>
              <a:off x="3771900" y="1124619"/>
              <a:ext cx="1289050" cy="1273175"/>
            </a:xfrm>
            <a:prstGeom prst="ellipse">
              <a:avLst/>
            </a:prstGeom>
            <a:grpFill/>
            <a:ln w="19050" algn="ctr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gray">
            <a:xfrm>
              <a:off x="3895408" y="1592932"/>
              <a:ext cx="1051560" cy="345281"/>
            </a:xfrm>
            <a:prstGeom prst="rect">
              <a:avLst/>
            </a:prstGeom>
            <a:grp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zh-CN" altLang="en-US" sz="2400" b="1" dirty="0">
                  <a:solidFill>
                    <a:schemeClr val="tx2"/>
                  </a:solidFill>
                  <a:cs typeface="+mn-ea"/>
                </a:rPr>
                <a:t>游客模式</a:t>
              </a:r>
              <a:endParaRPr lang="zh-CN" altLang="en-US" sz="2400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144181" y="4237006"/>
            <a:ext cx="1718733" cy="1697567"/>
            <a:chOff x="5224463" y="3386807"/>
            <a:chExt cx="1289050" cy="1273175"/>
          </a:xfrm>
          <a:noFill/>
        </p:grpSpPr>
        <p:sp>
          <p:nvSpPr>
            <p:cNvPr id="10" name="Oval 12"/>
            <p:cNvSpPr>
              <a:spLocks noChangeArrowheads="1"/>
            </p:cNvSpPr>
            <p:nvPr/>
          </p:nvSpPr>
          <p:spPr bwMode="gray">
            <a:xfrm>
              <a:off x="5224463" y="3386807"/>
              <a:ext cx="1289050" cy="1273175"/>
            </a:xfrm>
            <a:prstGeom prst="ellipse">
              <a:avLst/>
            </a:prstGeom>
            <a:grpFill/>
            <a:ln w="19050" algn="ctr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1" name="Rectangle 14"/>
            <p:cNvSpPr>
              <a:spLocks noChangeArrowheads="1"/>
            </p:cNvSpPr>
            <p:nvPr/>
          </p:nvSpPr>
          <p:spPr bwMode="gray">
            <a:xfrm>
              <a:off x="5576570" y="3855119"/>
              <a:ext cx="594360" cy="345281"/>
            </a:xfrm>
            <a:prstGeom prst="rect">
              <a:avLst/>
            </a:prstGeom>
            <a:grpFill/>
            <a:ln w="9525" algn="ctr">
              <a:noFill/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zh-CN" altLang="en-US" sz="2400" b="1" dirty="0">
                  <a:solidFill>
                    <a:schemeClr val="tx2"/>
                  </a:solidFill>
                  <a:cs typeface="+mn-ea"/>
                </a:rPr>
                <a:t>注册</a:t>
              </a:r>
              <a:endParaRPr lang="zh-CN" altLang="en-US" sz="2400" b="1" dirty="0">
                <a:solidFill>
                  <a:schemeClr val="tx2"/>
                </a:solidFill>
                <a:cs typeface="+mn-ea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327829" y="4237006"/>
            <a:ext cx="1718733" cy="1697567"/>
            <a:chOff x="2362200" y="3386807"/>
            <a:chExt cx="1289050" cy="1273175"/>
          </a:xfrm>
          <a:noFill/>
        </p:grpSpPr>
        <p:sp>
          <p:nvSpPr>
            <p:cNvPr id="13" name="Oval 16"/>
            <p:cNvSpPr>
              <a:spLocks noChangeArrowheads="1"/>
            </p:cNvSpPr>
            <p:nvPr/>
          </p:nvSpPr>
          <p:spPr bwMode="gray">
            <a:xfrm>
              <a:off x="2362200" y="3386807"/>
              <a:ext cx="1289050" cy="1273175"/>
            </a:xfrm>
            <a:prstGeom prst="ellipse">
              <a:avLst/>
            </a:prstGeom>
            <a:grpFill/>
            <a:ln w="19050" algn="ctr">
              <a:solidFill>
                <a:schemeClr val="tx1"/>
              </a:solidFill>
              <a:rou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endParaRPr lang="zh-CN" altLang="zh-CN" sz="2400">
                <a:solidFill>
                  <a:schemeClr val="tx2"/>
                </a:solidFill>
                <a:cs typeface="+mn-ea"/>
              </a:endParaRPr>
            </a:p>
          </p:txBody>
        </p:sp>
        <p:sp>
          <p:nvSpPr>
            <p:cNvPr id="14" name="Rectangle 18"/>
            <p:cNvSpPr>
              <a:spLocks noChangeArrowheads="1"/>
            </p:cNvSpPr>
            <p:nvPr/>
          </p:nvSpPr>
          <p:spPr bwMode="gray">
            <a:xfrm>
              <a:off x="2714308" y="3855119"/>
              <a:ext cx="594360" cy="345281"/>
            </a:xfrm>
            <a:prstGeom prst="rect">
              <a:avLst/>
            </a:prstGeom>
            <a:grpFill/>
            <a:ln w="19050" algn="ctr">
              <a:noFill/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zh-CN" altLang="en-US" sz="2400" b="1" dirty="0">
                  <a:solidFill>
                    <a:schemeClr val="tx2"/>
                  </a:solidFill>
                  <a:cs typeface="+mn-ea"/>
                </a:rPr>
                <a:t>登录</a:t>
              </a:r>
              <a:endParaRPr lang="zh-CN" altLang="en-US" sz="2400" b="1" dirty="0">
                <a:solidFill>
                  <a:schemeClr val="tx2"/>
                </a:solidFill>
                <a:cs typeface="+mn-ea"/>
              </a:endParaRPr>
            </a:p>
          </p:txBody>
        </p:sp>
      </p:grpSp>
      <p:sp>
        <p:nvSpPr>
          <p:cNvPr id="15" name="Rectangle 19"/>
          <p:cNvSpPr>
            <a:spLocks noChangeArrowheads="1"/>
          </p:cNvSpPr>
          <p:nvPr/>
        </p:nvSpPr>
        <p:spPr bwMode="auto">
          <a:xfrm>
            <a:off x="6867955" y="1189852"/>
            <a:ext cx="3583517" cy="665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chemeClr val="folHlink"/>
              </a:buClr>
              <a:buFont typeface="Wingdings" panose="05000000000000000000" pitchFamily="2" charset="2"/>
              <a:buNone/>
            </a:pPr>
            <a:r>
              <a:rPr lang="zh-CN" altLang="en-US" sz="1865" b="1" dirty="0">
                <a:solidFill>
                  <a:schemeClr val="tx2"/>
                </a:solidFill>
                <a:cs typeface="+mn-ea"/>
              </a:rPr>
              <a:t>游客有权限浏览商品信息</a:t>
            </a:r>
            <a:endParaRPr lang="zh-CN" altLang="en-US" sz="1865" b="1" dirty="0">
              <a:solidFill>
                <a:schemeClr val="tx2"/>
              </a:solidFill>
              <a:cs typeface="+mn-ea"/>
            </a:endParaRPr>
          </a:p>
          <a:p>
            <a:pPr eaLnBrk="1" hangingPunct="1">
              <a:buClr>
                <a:schemeClr val="folHlink"/>
              </a:buClr>
              <a:buFont typeface="Wingdings" panose="05000000000000000000" pitchFamily="2" charset="2"/>
              <a:buNone/>
            </a:pPr>
            <a:endParaRPr lang="zh-CN" altLang="en-US" sz="1865" b="1" dirty="0">
              <a:solidFill>
                <a:schemeClr val="tx2"/>
              </a:solidFill>
              <a:cs typeface="+mn-ea"/>
            </a:endParaRPr>
          </a:p>
        </p:txBody>
      </p:sp>
      <p:sp>
        <p:nvSpPr>
          <p:cNvPr id="16" name="Rectangle 20"/>
          <p:cNvSpPr>
            <a:spLocks noChangeArrowheads="1"/>
          </p:cNvSpPr>
          <p:nvPr/>
        </p:nvSpPr>
        <p:spPr bwMode="auto">
          <a:xfrm>
            <a:off x="8013494" y="2692897"/>
            <a:ext cx="3860800" cy="181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F3F3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buClr>
                <a:schemeClr val="folHlink"/>
              </a:buClr>
              <a:buFont typeface="Wingdings" panose="05000000000000000000" pitchFamily="2" charset="2"/>
              <a:buNone/>
            </a:pPr>
            <a:r>
              <a:rPr lang="en-US" altLang="zh-CN" sz="1600" b="1" dirty="0">
                <a:solidFill>
                  <a:schemeClr val="tx2"/>
                </a:solidFill>
                <a:cs typeface="+mn-ea"/>
              </a:rPr>
              <a:t>       </a:t>
            </a:r>
            <a:r>
              <a:rPr lang="zh-CN" altLang="en-US" sz="1600" b="1" dirty="0">
                <a:solidFill>
                  <a:schemeClr val="tx2"/>
                </a:solidFill>
                <a:cs typeface="+mn-ea"/>
              </a:rPr>
              <a:t>未注册用户或者是游客通过一个窗体，填写相关信息，将相关信息添加到系统的数据库中。</a:t>
            </a:r>
            <a:endParaRPr lang="zh-CN" altLang="en-US" sz="1600" b="1" dirty="0">
              <a:solidFill>
                <a:schemeClr val="tx2"/>
              </a:solidFill>
              <a:cs typeface="+mn-ea"/>
            </a:endParaRPr>
          </a:p>
          <a:p>
            <a:pPr algn="l" eaLnBrk="1" hangingPunct="1">
              <a:buClr>
                <a:schemeClr val="folHlink"/>
              </a:buClr>
              <a:buFont typeface="Wingdings" panose="05000000000000000000" pitchFamily="2" charset="2"/>
              <a:buNone/>
            </a:pPr>
            <a:r>
              <a:rPr lang="zh-CN" altLang="en-US" sz="1600" b="1" dirty="0">
                <a:solidFill>
                  <a:schemeClr val="tx2"/>
                </a:solidFill>
                <a:cs typeface="+mn-ea"/>
              </a:rPr>
              <a:t>         具体内容有：用户账号、密码、邮箱、性别、手机号、身份证号，真实姓名，年龄，头像。</a:t>
            </a:r>
            <a:endParaRPr lang="zh-CN" altLang="en-US" sz="1600" b="1" dirty="0">
              <a:solidFill>
                <a:schemeClr val="tx2"/>
              </a:solidFill>
              <a:cs typeface="+mn-ea"/>
            </a:endParaRPr>
          </a:p>
          <a:p>
            <a:pPr algn="l" eaLnBrk="1" hangingPunct="1">
              <a:buClr>
                <a:schemeClr val="folHlink"/>
              </a:buClr>
              <a:buFont typeface="Wingdings" panose="05000000000000000000" pitchFamily="2" charset="2"/>
              <a:buNone/>
            </a:pPr>
            <a:endParaRPr lang="zh-CN" altLang="en-US" sz="1600" b="1" dirty="0">
              <a:solidFill>
                <a:schemeClr val="tx2"/>
              </a:solidFill>
              <a:cs typeface="+mn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68325" y="319405"/>
            <a:ext cx="5516879" cy="661035"/>
            <a:chOff x="568442" y="319364"/>
            <a:chExt cx="5400655" cy="661353"/>
          </a:xfrm>
        </p:grpSpPr>
        <p:sp>
          <p:nvSpPr>
            <p:cNvPr id="18" name="文本框 23"/>
            <p:cNvSpPr txBox="1"/>
            <p:nvPr/>
          </p:nvSpPr>
          <p:spPr>
            <a:xfrm>
              <a:off x="665958" y="319364"/>
              <a:ext cx="2240282" cy="368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dirty="0">
                  <a:solidFill>
                    <a:schemeClr val="bg2"/>
                  </a:solidFill>
                  <a:latin typeface="+mn-ea"/>
                  <a:cs typeface="+mn-ea"/>
                </a:rPr>
                <a:t>注册与登录业务概述</a:t>
              </a:r>
              <a:endParaRPr lang="zh-CN" altLang="en-US" dirty="0">
                <a:solidFill>
                  <a:schemeClr val="bg2"/>
                </a:solidFill>
                <a:latin typeface="+mn-ea"/>
                <a:cs typeface="+mn-ea"/>
              </a:endParaRPr>
            </a:p>
          </p:txBody>
        </p:sp>
        <p:sp>
          <p:nvSpPr>
            <p:cNvPr id="19" name="等腰三角形 18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  <p:sp>
          <p:nvSpPr>
            <p:cNvPr id="20" name="文本框 23"/>
            <p:cNvSpPr txBox="1"/>
            <p:nvPr/>
          </p:nvSpPr>
          <p:spPr>
            <a:xfrm>
              <a:off x="1570497" y="683394"/>
              <a:ext cx="4398600" cy="297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35" dirty="0">
                  <a:solidFill>
                    <a:srgbClr val="262626"/>
                  </a:solidFill>
                  <a:latin typeface="微软雅黑" panose="020B0503020204020204" pitchFamily="34" charset="-122"/>
                  <a:cs typeface="+mn-ea"/>
                </a:rPr>
                <a:t>  Overview of Registration and Login Business</a:t>
              </a:r>
              <a:endParaRPr lang="en-US" altLang="zh-CN" sz="1335" dirty="0">
                <a:solidFill>
                  <a:srgbClr val="262626"/>
                </a:solidFill>
                <a:latin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:randomBar dir="vert"/>
      </p:transition>
    </mc:Choice>
    <mc:Fallback>
      <p:transition spd="slow" advTm="2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  <p:bldP spid="15" grpId="0"/>
      <p:bldP spid="16" grpId="0"/>
    </p:bldLst>
  </p:timing>
</p:sld>
</file>

<file path=ppt/tags/tag1.xml><?xml version="1.0" encoding="utf-8"?>
<p:tagLst xmlns:p="http://schemas.openxmlformats.org/presentationml/2006/main">
  <p:tag name="ISPRING_PRESENTATION_TITLE" val="1"/>
</p:tagLst>
</file>

<file path=ppt/theme/theme1.xml><?xml version="1.0" encoding="utf-8"?>
<a:theme xmlns:a="http://schemas.openxmlformats.org/drawingml/2006/main" name="office">
  <a:themeElements>
    <a:clrScheme name="自定义 306">
      <a:dk1>
        <a:sysClr val="windowText" lastClr="000000"/>
      </a:dk1>
      <a:lt1>
        <a:sysClr val="window" lastClr="FFFFFF"/>
      </a:lt1>
      <a:dk2>
        <a:srgbClr val="3F3F3F"/>
      </a:dk2>
      <a:lt2>
        <a:srgbClr val="262626"/>
      </a:lt2>
      <a:accent1>
        <a:srgbClr val="262626"/>
      </a:accent1>
      <a:accent2>
        <a:srgbClr val="3F3F3F"/>
      </a:accent2>
      <a:accent3>
        <a:srgbClr val="262626"/>
      </a:accent3>
      <a:accent4>
        <a:srgbClr val="3F3F3F"/>
      </a:accent4>
      <a:accent5>
        <a:srgbClr val="262626"/>
      </a:accent5>
      <a:accent6>
        <a:srgbClr val="3F3F3F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2943</Words>
  <Application>WPS 演示</Application>
  <PresentationFormat>宽屏</PresentationFormat>
  <Paragraphs>377</Paragraphs>
  <Slides>27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0" baseType="lpstr">
      <vt:lpstr>Arial</vt:lpstr>
      <vt:lpstr>宋体</vt:lpstr>
      <vt:lpstr>Wingdings</vt:lpstr>
      <vt:lpstr>Segoe UI Emoji</vt:lpstr>
      <vt:lpstr>Dotum</vt:lpstr>
      <vt:lpstr>Malgun Gothic</vt:lpstr>
      <vt:lpstr>微软雅黑</vt:lpstr>
      <vt:lpstr>Microsoft New Tai Lue</vt:lpstr>
      <vt:lpstr>Impact</vt:lpstr>
      <vt:lpstr>Arial Unicode MS</vt:lpstr>
      <vt:lpstr>Calibri</vt:lpstr>
      <vt:lpstr>Times New Roman</vt:lpstr>
      <vt:lpstr>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/>
  <cp:category>www.99ppt.com</cp:category>
  <cp:lastModifiedBy>来串糖葫芦</cp:lastModifiedBy>
  <cp:revision>19</cp:revision>
  <dcterms:created xsi:type="dcterms:W3CDTF">2015-05-05T08:02:00Z</dcterms:created>
  <dcterms:modified xsi:type="dcterms:W3CDTF">2019-10-12T01:34:34Z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

<file path=docProps/thumbnail.jpeg>
</file>